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embeddings/oleObject2.bin" ContentType="application/vnd.openxmlformats-officedocument.oleObject"/>
  <Override PartName="/ppt/tags/tag3.xml" ContentType="application/vnd.openxmlformats-officedocument.presentationml.tags+xml"/>
  <Override PartName="/ppt/embeddings/oleObject3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82" r:id="rId5"/>
    <p:sldId id="345" r:id="rId6"/>
    <p:sldId id="383" r:id="rId7"/>
    <p:sldId id="361" r:id="rId8"/>
    <p:sldId id="384" r:id="rId9"/>
    <p:sldId id="386" r:id="rId10"/>
    <p:sldId id="362" r:id="rId11"/>
    <p:sldId id="389" r:id="rId12"/>
    <p:sldId id="388" r:id="rId13"/>
    <p:sldId id="390" r:id="rId14"/>
    <p:sldId id="392" r:id="rId15"/>
    <p:sldId id="391" r:id="rId16"/>
    <p:sldId id="394" r:id="rId17"/>
    <p:sldId id="396" r:id="rId18"/>
    <p:sldId id="387" r:id="rId19"/>
    <p:sldId id="395" r:id="rId20"/>
    <p:sldId id="35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ory Slides" id="{A31A54C4-5094-45EF-9154-A10B583E6C22}">
          <p14:sldIdLst>
            <p14:sldId id="382"/>
            <p14:sldId id="345"/>
          </p14:sldIdLst>
        </p14:section>
        <p14:section name="Context Setting" id="{93A79DBA-F8F3-4A8F-9DD0-83B2913FAB85}">
          <p14:sldIdLst>
            <p14:sldId id="383"/>
            <p14:sldId id="361"/>
            <p14:sldId id="384"/>
          </p14:sldIdLst>
        </p14:section>
        <p14:section name="About Solution" id="{93EC4F58-A1E2-43CB-AF56-59576D3B89AD}">
          <p14:sldIdLst>
            <p14:sldId id="386"/>
            <p14:sldId id="362"/>
            <p14:sldId id="389"/>
            <p14:sldId id="388"/>
            <p14:sldId id="390"/>
            <p14:sldId id="392"/>
            <p14:sldId id="391"/>
            <p14:sldId id="394"/>
            <p14:sldId id="396"/>
            <p14:sldId id="387"/>
            <p14:sldId id="395"/>
          </p14:sldIdLst>
        </p14:section>
        <p14:section name="Closure" id="{2F89A9A4-F618-4A96-BA30-16311DCE9AFC}">
          <p14:sldIdLst>
            <p14:sldId id="35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Wacker" initials="SvW" lastIdx="7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5A"/>
    <a:srgbClr val="002D70"/>
    <a:srgbClr val="1E3846"/>
    <a:srgbClr val="223E4D"/>
    <a:srgbClr val="008A3E"/>
    <a:srgbClr val="0E715F"/>
    <a:srgbClr val="267A3F"/>
    <a:srgbClr val="94C3FA"/>
    <a:srgbClr val="7CB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65538" autoAdjust="0"/>
  </p:normalViewPr>
  <p:slideViewPr>
    <p:cSldViewPr snapToGrid="0">
      <p:cViewPr>
        <p:scale>
          <a:sx n="63" d="100"/>
          <a:sy n="63" d="100"/>
        </p:scale>
        <p:origin x="-2328" y="-2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5D3B5-C137-4003-988D-B1B5E40146B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9836-4ABF-484A-B9CF-F75AE115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ICT Integration in Higher Education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50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 the functions</a:t>
            </a:r>
            <a:r>
              <a:rPr lang="en-US" baseline="0" dirty="0" smtClean="0"/>
              <a:t> described in the University’s projects can be implemented using the Microsoft platform, the platform can be leveraged to create an integrated, role-based user experience.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of these functions cross projects, for example the portal, online library, e-learning platform, language laboratory, document sharing and courses online, and workflow can all be implemented using the SharePoint platform.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Video conferencing is supported by Lync.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Microsoft System Center can be used for automated management of applications for multiple computer and device platforms.  Windows InTune is a cloud-based service that can be used for device management for a variety of devices.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Security and identity management can be implemented using Microsoft Identity Manager, Active Directory/Azure Active Directory, Active Directory Federation Services, Web Application Gateway, Windows Defender, and Windows Update.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with most of the solutions that Microsoft has developed for educational institutions, partner products and solutions are a key element.  Some project functions such as student ID card production, grid computing integration, and financial market tools will be require third-party products and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 the functions</a:t>
            </a:r>
            <a:r>
              <a:rPr lang="en-US" baseline="0" dirty="0" smtClean="0"/>
              <a:t> described in the University’s projects can be implemented using the Microsoft platform, the platform can be leveraged to create an integrated, role-based user experience.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of these functions cross projects, for example the portal, online library, e-learning platform, language laboratory, document sharing and courses online, and workflow can all be implemented using the SharePoint platform.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Video conferencing is supported by Lync.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Microsoft System Center can be used for automated management of applications for multiple computer and device platforms.  Windows InTune is a cloud-based service that can be used for device management for a variety of devices.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Security and identity management can be implemented using Microsoft Identity Manager, Active Directory/Azure Active Directory, Active Directory Federation Services, Web Application Gateway, Windows Defender, and Windows Update.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with most of the solutions that Microsoft has developed for educational institutions, partner products and solutions are a key element.  Some project functions such as student ID card production, grid computing integration, and financial market tools will be require third-party products and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 the functions</a:t>
            </a:r>
            <a:r>
              <a:rPr lang="en-US" baseline="0" dirty="0" smtClean="0"/>
              <a:t> described in the University’s projects can be implemented using the Microsoft platform, the platform can be leveraged to create an integrated, role-based user experience.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of these functions cross projects, for example the portal, online library, e-learning platform, language laboratory, document sharing and courses online, and workflow can all be implemented using the SharePoint platform.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Video conferencing is supported by Lync.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Microsoft System Center can be used for automated management of applications for multiple computer and device platforms.  Windows InTune is a cloud-based service that can be used for device management for a variety of devices.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Security and identity management can be implemented using Microsoft Identity Manager, Active Directory/Azure Active Directory, Active Directory Federation Services, Web Application Gateway, Windows Defender, and Windows Update.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with most of the solutions that Microsoft has developed for educational institutions, partner products and solutions are a key element.  Some project functions such as student ID card production, grid computing integration, and financial market tools will be require third-party products and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7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 the functions</a:t>
            </a:r>
            <a:r>
              <a:rPr lang="en-US" baseline="0" dirty="0" smtClean="0"/>
              <a:t> described in the University’s projects can be implemented using the Microsoft platform, the platform can be leveraged to create an integrated, role-based user experience.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of these functions cross projects, for example the portal, online library, e-learning platform, language laboratory, document sharing and courses online, and workflow can all be implemented using the SharePoint platform.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Video conferencing is supported by Lync.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Microsoft System Center can be used for automated management of applications for multiple computer and device platforms.  Windows InTune is a cloud-based service that can be used for device management for a variety of devices.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Security and identity management can be implemented using Microsoft Identity Manager, Active Directory/Azure Active Directory, Active Directory Federation Services, Web Application Gateway, Windows Defender, and Windows Update.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with most of the solutions that Microsoft has developed for educational institutions, partner products and solutions are a key element.  Some project functions such as student ID card production, grid computing integration, and financial market tools will be require third-party products and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diagram shows</a:t>
            </a:r>
            <a:r>
              <a:rPr lang="en-US" baseline="0" dirty="0" smtClean="0"/>
              <a:t> the various Microsoft platform components that can be used to create the learning management platform.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7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diagram shows</a:t>
            </a:r>
            <a:r>
              <a:rPr lang="en-US" baseline="0" dirty="0" smtClean="0"/>
              <a:t> the various Microsoft platform components that can be used to create the learning management platform.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7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Review of the main tasks and goals of the University from the request for information.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Microsoft sees common threads of outreach, inclusion, and participation in these goals.  Connecting people and resources in a collaborative and communicative environment.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Currently, no universal definition exists for blended learning.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agree that it involves some combination of online and</a:t>
            </a:r>
          </a:p>
          <a:p>
            <a:r>
              <a:rPr lang="en-US" baseline="0" dirty="0" smtClean="0"/>
              <a:t>face to face instruction.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Blended learning does not occur simply by adding a few online strategies to a traditional classroom. Successful blended learning requires an intentional and integrated approach (Zenger and </a:t>
            </a:r>
            <a:r>
              <a:rPr lang="en-US" baseline="0" dirty="0" err="1" smtClean="0"/>
              <a:t>Uehlein</a:t>
            </a:r>
            <a:r>
              <a:rPr lang="en-US" baseline="0" dirty="0" smtClean="0"/>
              <a:t>, 2001). The blend of methods should depend upon the needs of the students and the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0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of a modern, digital learning environment.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4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Learning activities in a digital learning environment.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People come together in learning activities that may range from traditional in-person classroom settings to global research projects with virtual teams.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activities may take many forms, but for each activity there is a set of learning tools used to access learning content and resources appropriate to the activity.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Learning resources are mapped to learning activities and managed in the management component.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learning tools, learning resources and management components are all delivered in the learning and management platform.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9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Summary of the projects described in the request for information.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of these projects overlap in terms of the Microsoft platform, some will require partner or other third-party solutions (e.g., student ID cards production).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0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 the functions</a:t>
            </a:r>
            <a:r>
              <a:rPr lang="en-US" baseline="0" dirty="0" smtClean="0"/>
              <a:t> described in the University’s projects can be implemented using the Microsoft platform, the platform can be leveraged to create an integrated, role-based user experience.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of these functions cross projects, for example the portal, online library, e-learning platform, language laboratory, document sharing and courses online, and workflow can all be implemented using the SharePoint platform.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Video conferencing is supported by Lync.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Microsoft System Center can be used for automated management of applications for multiple computer and device platforms.  Windows InTune is a cloud-based service that can be used for device management for a variety of devices.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Security and identity management can be implemented using Microsoft Identity Manager, Active Directory/Azure Active Directory, Active Directory Federation Services, Web Application Gateway, Windows Defender, and Windows Update.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with most of the solutions that Microsoft has developed for educational institutions, partner products and solutions are a key element.  Some project functions such as student ID card production, grid computing integration, and financial market tools will be require third-party products and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 the functions</a:t>
            </a:r>
            <a:r>
              <a:rPr lang="en-US" baseline="0" dirty="0" smtClean="0"/>
              <a:t> described in the University’s projects can be implemented using the Microsoft platform, the platform can be leveraged to create an integrated, role-based user experience.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of these functions cross projects, for example the portal, online library, e-learning platform, language laboratory, document sharing and courses online, and workflow can all be implemented using the SharePoint platform.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Video conferencing is supported by Lync.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Microsoft System Center can be used for automated management of applications for multiple computer and device platforms.  Windows InTune is a cloud-based service that can be used for device management for a variety of devices.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Security and identity management can be implemented using Microsoft Identity Manager, Active Directory/Azure Active Directory, Active Directory Federation Services, Web Application Gateway, Windows Defender, and Windows Update.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with most of the solutions that Microsoft has developed for educational institutions, partner products and solutions are a key element.  Some project functions such as student ID card production, grid computing integration, and financial market tools will be require third-party products and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61191-303F-40A3-90D8-EFA479412C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89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 the functions</a:t>
            </a:r>
            <a:r>
              <a:rPr lang="en-US" baseline="0" dirty="0" smtClean="0"/>
              <a:t> described in the University’s projects can be implemented using the Microsoft platform, the platform can be leveraged to create an integrated, role-based user experience.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of these functions cross projects, for example the portal, online library, e-learning platform, language laboratory, document sharing and courses online, and workflow can all be implemented using the SharePoint platform.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Video conferencing is supported by Lync.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Microsoft System Center can be used for automated management of applications for multiple computer and device platforms.  Windows InTune is a cloud-based service that can be used for device management for a variety of devices.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Security and identity management can be implemented using Microsoft Identity Manager, Active Directory/Azure Active Directory, Active Directory Federation Services, Web Application Gateway, Windows Defender, and Windows Update.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with most of the solutions that Microsoft has developed for educational institutions, partner products and solutions are a key element.  Some project functions such as student ID card production, grid computing integration, and financial market tools will be require third-party products and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9836-4ABF-484A-B9CF-F75AE115BB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slide" Target="../slides/slide2.xml"/><Relationship Id="rId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 bwMode="auto">
          <a:xfrm>
            <a:off x="0" y="-1"/>
            <a:ext cx="5647476" cy="2286208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2" name="Rectangle 41"/>
          <p:cNvSpPr/>
          <p:nvPr userDrawn="1"/>
        </p:nvSpPr>
        <p:spPr bwMode="auto">
          <a:xfrm>
            <a:off x="0" y="2285896"/>
            <a:ext cx="5647476" cy="2286208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0" y="4571792"/>
            <a:ext cx="5647476" cy="2286208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0"/>
            <a:ext cx="12191377" cy="68580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749806" y="2756274"/>
            <a:ext cx="7171399" cy="179466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25000">
                      <a:schemeClr val="tx2"/>
                    </a:gs>
                    <a:gs pos="54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749806" y="470067"/>
            <a:ext cx="7171336" cy="2265349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-1"/>
            <a:ext cx="2285883" cy="2286208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2285896"/>
            <a:ext cx="4571767" cy="2286208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-4669" y="4571792"/>
            <a:ext cx="6857650" cy="2286208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20620" y="6043472"/>
            <a:ext cx="1623167" cy="3465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082" y="2531669"/>
            <a:ext cx="1792850" cy="17931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392" y="4817566"/>
            <a:ext cx="1792850" cy="17931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392" y="2531669"/>
            <a:ext cx="1792850" cy="17931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082" y="4817566"/>
            <a:ext cx="1792850" cy="17931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602" y="4817566"/>
            <a:ext cx="1792850" cy="17931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39" y="302367"/>
            <a:ext cx="1792850" cy="17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0000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4047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10000" decel="9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3E-6 -1.01226E-6 L -0.13786 -1.01226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accel="10000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8095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10000" decel="9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3E-6 0 L -0.04403 0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accel="10000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143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10000" decel="9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3E-6 -2.02451E-6 L 0.04927 -3.8039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" y="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6 4.83432E-6 L 3.50523E-6 4.83432E-6 " pathEditMode="relative" rAng="0" ptsTypes="AA">
                                      <p:cBhvr>
                                        <p:cTn id="4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456 -2.7054E-6 L 3.50523E-6 -2.7054E-6 " pathEditMode="relative" rAng="0" ptsTypes="AA">
                                      <p:cBhvr>
                                        <p:cTn id="5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accel="10000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61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ac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14" grpId="0" animBg="1"/>
      <p:bldP spid="5" grpId="0">
        <p:tmplLst>
          <p:tmpl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xmlns:p14="http://schemas.microsoft.com/office/powerpoint/2010/main" presetID="63" presetClass="path" presetSubtype="0" decel="100000" fill="hold" nodeType="withEffect">
                  <p:stCondLst>
                    <p:cond delay="800"/>
                  </p:stCondLst>
                  <p:childTnLst>
                    <p:animMotion origin="layout" path="M -0.01456 -2.7054E-6 L 3.50523E-6 -2.7054E-6 " pathEditMode="relative" rAng="0" ptsTypes="AA">
                      <p:cBhvr>
                        <p:cTn dur="8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28" y="0"/>
                    </p:animMotion>
                  </p:childTnLst>
                </p:cTn>
              </p:par>
            </p:tnLst>
          </p:tmpl>
        </p:tmplLst>
      </p:bldP>
      <p:bldP spid="5" grpId="2">
        <p:tmplLst>
          <p:tmpl>
            <p:tnLst>
              <p:par>
                <p:cTn xmlns:p14="http://schemas.microsoft.com/office/powerpoint/2010/main" presetID="6" presetClass="emph" presetSubtype="0" accel="100000" autoRev="1" fill="hold" nodeType="withEffect">
                  <p:stCondLst>
                    <p:cond delay="100"/>
                  </p:stCondLst>
                  <p:childTnLst>
                    <p:animScale>
                      <p:cBhvr>
                        <p:cTn dur="500" fill="hold"/>
                        <p:tgtEl>
                          <p:spTgt spid="5"/>
                        </p:tgtEl>
                      </p:cBhvr>
                      <p:by x="92000" y="92000"/>
                    </p:animScale>
                  </p:childTnLst>
                </p:cTn>
              </p:par>
            </p:tnLst>
          </p:tmpl>
        </p:tmplLst>
      </p:bldP>
      <p:bldP spid="9" grpId="0"/>
      <p:bldP spid="9" grpId="1"/>
      <p:bldP spid="9" grpId="2"/>
      <p:bldP spid="2" grpId="0" animBg="1"/>
      <p:bldP spid="20" grpId="0" animBg="1"/>
      <p:bldP spid="24" grpId="0" animBg="1"/>
    </p:bldLst>
  </p:timing>
  <p:extLst mod="1">
    <p:ext uri="{DCECCB84-F9BA-43D5-87BE-67443E8EF086}">
      <p15:sldGuideLst xmlns="" xmlns:p15="http://schemas.microsoft.com/office/powerpoint/2012/main">
        <p15:guide id="1" orient="horz" pos="302">
          <p15:clr>
            <a:srgbClr val="C35EA4"/>
          </p15:clr>
        </p15:guide>
        <p15:guide id="2" orient="horz" pos="4103">
          <p15:clr>
            <a:srgbClr val="C35EA4"/>
          </p15:clr>
        </p15:guide>
        <p15:guide id="3" pos="288">
          <p15:clr>
            <a:srgbClr val="C35EA4"/>
          </p15:clr>
        </p15:guide>
        <p15:guide id="4" pos="7546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651805"/>
            <a:ext cx="2445249" cy="121814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endParaRPr lang="en-US" sz="2000" kern="800" dirty="0">
              <a:cs typeface="Segoe UI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4876800" cy="243260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endParaRPr lang="en-US" sz="2000" kern="800" dirty="0">
              <a:cs typeface="Segoe UI Light"/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0" y="1219200"/>
            <a:ext cx="4876800" cy="2438400"/>
          </a:xfrm>
        </p:spPr>
        <p:txBody>
          <a:bodyPr>
            <a:normAutofit/>
          </a:bodyPr>
          <a:lstStyle>
            <a:lvl1pPr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 smtClean="0"/>
              <a:t>Solution Name</a:t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&lt;Customer Name/Context&gt;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0" y="3651805"/>
            <a:ext cx="2438400" cy="1219200"/>
          </a:xfrm>
        </p:spPr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Microsoft Services</a:t>
            </a: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&lt;Date&gt;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98038"/>
            <a:ext cx="1914699" cy="4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74A398B2-5A34-1A4A-811E-F4027282568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2438400" cy="2438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67"/>
            </a:lvl1pPr>
          </a:lstStyle>
          <a:p>
            <a:r>
              <a:rPr lang="en-US" dirty="0" smtClean="0"/>
              <a:t>Click to edit slide content</a:t>
            </a:r>
            <a:endParaRPr lang="en-US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876800" y="1219200"/>
            <a:ext cx="2438400" cy="24384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  <a:lvl2pPr>
              <a:defRPr sz="1867">
                <a:solidFill>
                  <a:schemeClr val="bg1"/>
                </a:solidFill>
              </a:defRPr>
            </a:lvl2pPr>
            <a:lvl3pPr>
              <a:defRPr sz="1867">
                <a:solidFill>
                  <a:schemeClr val="bg1"/>
                </a:solidFill>
              </a:defRPr>
            </a:lvl3pPr>
            <a:lvl4pPr>
              <a:defRPr sz="1867">
                <a:solidFill>
                  <a:schemeClr val="bg1"/>
                </a:solidFill>
              </a:defRPr>
            </a:lvl4pPr>
            <a:lvl5pP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3657600"/>
            <a:ext cx="2438400" cy="2438400"/>
          </a:xfrm>
          <a:solidFill>
            <a:schemeClr val="accent3">
              <a:alpha val="92000"/>
            </a:schemeClr>
          </a:solidFill>
        </p:spPr>
        <p:txBody>
          <a:bodyPr>
            <a:normAutofit/>
          </a:bodyPr>
          <a:lstStyle>
            <a:lvl1pPr>
              <a:defRPr sz="1867">
                <a:solidFill>
                  <a:schemeClr val="tx1"/>
                </a:solidFill>
              </a:defRPr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438400" y="3657600"/>
            <a:ext cx="2438400" cy="24384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67">
                <a:solidFill>
                  <a:schemeClr val="tx1"/>
                </a:solidFill>
              </a:defRPr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438400" y="1219200"/>
            <a:ext cx="2438400" cy="24384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5200" y="1219200"/>
            <a:ext cx="2438400" cy="24384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4876800" y="3657600"/>
            <a:ext cx="2438400" cy="24384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9753600" y="1219200"/>
            <a:ext cx="2438400" cy="2438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867">
                <a:solidFill>
                  <a:schemeClr val="tx1"/>
                </a:solidFill>
              </a:defRPr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753600" y="3657600"/>
            <a:ext cx="2438400" cy="24384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2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Prese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0" y="385815"/>
            <a:ext cx="2438400" cy="2438400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876800" y="385815"/>
            <a:ext cx="2438400" cy="24384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7315200" y="2824215"/>
            <a:ext cx="2438400" cy="24384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438400" y="2824215"/>
            <a:ext cx="2438400" cy="24384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9753600" y="385815"/>
            <a:ext cx="2438400" cy="24384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" name="Picture Placeholder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0" r="17170"/>
          <a:stretch>
            <a:fillRect/>
          </a:stretch>
        </p:blipFill>
        <p:spPr>
          <a:xfrm>
            <a:off x="9753600" y="2824215"/>
            <a:ext cx="2438400" cy="2438400"/>
          </a:xfrm>
          <a:prstGeom prst="rect">
            <a:avLst/>
          </a:prstGeom>
        </p:spPr>
      </p:pic>
      <p:pic>
        <p:nvPicPr>
          <p:cNvPr id="15" name="Picture Placeholder 4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r="13562"/>
          <a:stretch>
            <a:fillRect/>
          </a:stretch>
        </p:blipFill>
        <p:spPr>
          <a:xfrm>
            <a:off x="4876800" y="2824215"/>
            <a:ext cx="2438400" cy="2438400"/>
          </a:xfrm>
          <a:prstGeom prst="rect">
            <a:avLst/>
          </a:prstGeom>
        </p:spPr>
      </p:pic>
      <p:pic>
        <p:nvPicPr>
          <p:cNvPr id="16" name="Picture Placeholder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16758"/>
          <a:stretch>
            <a:fillRect/>
          </a:stretch>
        </p:blipFill>
        <p:spPr>
          <a:xfrm>
            <a:off x="7315200" y="385815"/>
            <a:ext cx="2438400" cy="2438400"/>
          </a:xfrm>
          <a:prstGeom prst="rect">
            <a:avLst/>
          </a:prstGeom>
        </p:spPr>
      </p:pic>
      <p:sp>
        <p:nvSpPr>
          <p:cNvPr id="17" name="Freeform 9">
            <a:hlinkClick r:id="rId5" action="ppaction://hlinksldjump"/>
          </p:cNvPr>
          <p:cNvSpPr>
            <a:spLocks noEditPoints="1"/>
          </p:cNvSpPr>
          <p:nvPr userDrawn="1"/>
        </p:nvSpPr>
        <p:spPr bwMode="black">
          <a:xfrm>
            <a:off x="11364134" y="5785614"/>
            <a:ext cx="545663" cy="548640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Placeholder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16758"/>
          <a:stretch>
            <a:fillRect/>
          </a:stretch>
        </p:blipFill>
        <p:spPr>
          <a:xfrm>
            <a:off x="2438400" y="385815"/>
            <a:ext cx="24384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291942" y="1877160"/>
            <a:ext cx="100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tx1">
                    <a:lumMod val="85000"/>
                  </a:schemeClr>
                </a:solidFill>
              </a:rPr>
              <a:t>1</a:t>
            </a:r>
            <a:endParaRPr lang="en-US" sz="5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90514" y="1900885"/>
            <a:ext cx="100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tx1">
                    <a:lumMod val="85000"/>
                  </a:schemeClr>
                </a:solidFill>
              </a:rPr>
              <a:t>2</a:t>
            </a:r>
            <a:endParaRPr lang="en-US" sz="5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75314" y="4339285"/>
            <a:ext cx="100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tx1">
                    <a:lumMod val="85000"/>
                  </a:schemeClr>
                </a:solidFill>
              </a:rPr>
              <a:t>3</a:t>
            </a:r>
            <a:endParaRPr lang="en-US" sz="5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752114" y="4339285"/>
            <a:ext cx="100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tx1">
                    <a:lumMod val="85000"/>
                  </a:schemeClr>
                </a:solidFill>
              </a:rPr>
              <a:t>4</a:t>
            </a:r>
            <a:endParaRPr lang="en-US" sz="54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4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tile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89854"/>
            <a:ext cx="2438400" cy="2438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defRPr sz="2667"/>
            </a:lvl1pPr>
          </a:lstStyle>
          <a:p>
            <a:pPr lvl="0"/>
            <a:r>
              <a:rPr lang="en-US" dirty="0" smtClean="0"/>
              <a:t>Click to edit slide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rgbClr val="3F3F3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rgbClr val="3F3F3F"/>
                </a:solidFill>
              </a:defRPr>
            </a:lvl1pPr>
          </a:lstStyle>
          <a:p>
            <a:fld id="{74A398B2-5A34-1A4A-811E-F402728256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38400" y="389854"/>
            <a:ext cx="4876800" cy="4875781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lnSpc>
                <a:spcPct val="120000"/>
              </a:lnSpc>
              <a:defRPr sz="1867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 sz="1867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867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1867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15200" y="389854"/>
            <a:ext cx="4876800" cy="4875781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lnSpc>
                <a:spcPct val="120000"/>
              </a:lnSpc>
              <a:defRPr sz="1867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 sz="1867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867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1867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9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i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38400" y="367179"/>
            <a:ext cx="9753600" cy="596602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endParaRPr lang="en-US" sz="2000" kern="800" dirty="0">
              <a:cs typeface="Segoe UI Light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247" y="367179"/>
            <a:ext cx="2438400" cy="2438400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610773" y="2915922"/>
            <a:ext cx="3057100" cy="1543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37160" tIns="45718" rIns="91436" bIns="18288" numCol="1" rtlCol="0" anchor="ctr" anchorCtr="0" compatLnSpc="1">
            <a:prstTxWarp prst="textNoShape">
              <a:avLst/>
            </a:prstTxWarp>
          </a:bodyPr>
          <a:lstStyle/>
          <a:p>
            <a:pPr marL="182880" marR="0" lvl="0" indent="-182880" defTabSz="9143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D7F4"/>
              </a:buClr>
              <a:buSzPct val="85000"/>
              <a:buFont typeface="Arial" pitchFamily="34" charset="0"/>
              <a:buChar char="•"/>
              <a:tabLst>
                <a:tab pos="2363153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610773" y="1271429"/>
            <a:ext cx="3057100" cy="15296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37160" tIns="45718" rIns="91436" bIns="18288" numCol="1" rtlCol="0" anchor="ctr" anchorCtr="0" compatLnSpc="1">
            <a:prstTxWarp prst="textNoShape">
              <a:avLst/>
            </a:prstTxWarp>
          </a:bodyPr>
          <a:lstStyle/>
          <a:p>
            <a:pPr marL="182880" marR="0" lvl="0" indent="-182880" defTabSz="9143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D7F4"/>
              </a:buClr>
              <a:buSzPct val="85000"/>
              <a:buFont typeface="Arial" pitchFamily="34" charset="0"/>
              <a:buChar char="•"/>
              <a:tabLst>
                <a:tab pos="2363153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04570" y="1258381"/>
            <a:ext cx="3069964" cy="3919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SITUATION</a:t>
            </a:r>
            <a:endParaRPr lang="en-US" sz="12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604570" y="2915921"/>
            <a:ext cx="3069964" cy="3919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SOLUTION</a:t>
            </a:r>
            <a:endParaRPr lang="en-US" sz="12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613999" y="4573462"/>
            <a:ext cx="3057100" cy="1543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37160" tIns="45718" rIns="91436" bIns="18288" numCol="1" rtlCol="0" anchor="ctr" anchorCtr="0" compatLnSpc="1">
            <a:prstTxWarp prst="textNoShape">
              <a:avLst/>
            </a:prstTxWarp>
          </a:bodyPr>
          <a:lstStyle/>
          <a:p>
            <a:pPr marL="182880" marR="0" lvl="0" indent="-182880" defTabSz="9143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D7F4"/>
              </a:buClr>
              <a:buSzPct val="85000"/>
              <a:buFont typeface="Arial" pitchFamily="34" charset="0"/>
              <a:buChar char="•"/>
              <a:tabLst>
                <a:tab pos="2363153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07796" y="4573461"/>
            <a:ext cx="3069964" cy="3919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BENEFITS</a:t>
            </a:r>
            <a:endParaRPr lang="en-US" sz="12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85328" y="2915922"/>
            <a:ext cx="3057100" cy="1543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37160" tIns="45718" rIns="91436" bIns="18288" numCol="1" rtlCol="0" anchor="ctr" anchorCtr="0" compatLnSpc="1">
            <a:prstTxWarp prst="textNoShape">
              <a:avLst/>
            </a:prstTxWarp>
          </a:bodyPr>
          <a:lstStyle/>
          <a:p>
            <a:pPr marL="182880" marR="0" lvl="0" indent="-182880" defTabSz="9143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D7F4"/>
              </a:buClr>
              <a:buSzPct val="85000"/>
              <a:buFont typeface="Arial" pitchFamily="34" charset="0"/>
              <a:buChar char="•"/>
              <a:tabLst>
                <a:tab pos="2363153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785328" y="1271429"/>
            <a:ext cx="3057100" cy="15296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37160" tIns="45718" rIns="91436" bIns="18288" numCol="1" rtlCol="0" anchor="ctr" anchorCtr="0" compatLnSpc="1">
            <a:prstTxWarp prst="textNoShape">
              <a:avLst/>
            </a:prstTxWarp>
          </a:bodyPr>
          <a:lstStyle/>
          <a:p>
            <a:pPr marL="182880" marR="0" lvl="0" indent="-182880" defTabSz="9143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D7F4"/>
              </a:buClr>
              <a:buSzPct val="85000"/>
              <a:buFont typeface="Arial" pitchFamily="34" charset="0"/>
              <a:buChar char="•"/>
              <a:tabLst>
                <a:tab pos="2363153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779125" y="1258381"/>
            <a:ext cx="3069964" cy="3919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SITUATION</a:t>
            </a:r>
            <a:endParaRPr lang="en-US" sz="12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779125" y="2915921"/>
            <a:ext cx="3069964" cy="3919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SOLUTION</a:t>
            </a:r>
            <a:endParaRPr lang="en-US" sz="12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788554" y="4573462"/>
            <a:ext cx="3057100" cy="1543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37160" tIns="45718" rIns="91436" bIns="18288" numCol="1" rtlCol="0" anchor="ctr" anchorCtr="0" compatLnSpc="1">
            <a:prstTxWarp prst="textNoShape">
              <a:avLst/>
            </a:prstTxWarp>
          </a:bodyPr>
          <a:lstStyle/>
          <a:p>
            <a:pPr marL="182880" marR="0" lvl="0" indent="-182880" defTabSz="9143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D7F4"/>
              </a:buClr>
              <a:buSzPct val="85000"/>
              <a:buFont typeface="Arial" pitchFamily="34" charset="0"/>
              <a:buChar char="•"/>
              <a:tabLst>
                <a:tab pos="2363153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782351" y="4573461"/>
            <a:ext cx="3069964" cy="3919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BENEFITS</a:t>
            </a:r>
            <a:endParaRPr lang="en-US" sz="12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8959426" y="2915922"/>
            <a:ext cx="3057100" cy="1543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37160" tIns="45718" rIns="91436" bIns="18288" numCol="1" rtlCol="0" anchor="ctr" anchorCtr="0" compatLnSpc="1">
            <a:prstTxWarp prst="textNoShape">
              <a:avLst/>
            </a:prstTxWarp>
          </a:bodyPr>
          <a:lstStyle/>
          <a:p>
            <a:pPr marL="182880" marR="0" lvl="0" indent="-182880" defTabSz="9143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D7F4"/>
              </a:buClr>
              <a:buSzPct val="85000"/>
              <a:buFont typeface="Arial" pitchFamily="34" charset="0"/>
              <a:buChar char="•"/>
              <a:tabLst>
                <a:tab pos="2363153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959426" y="1271429"/>
            <a:ext cx="3057100" cy="15296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37160" tIns="45718" rIns="91436" bIns="18288" numCol="1" rtlCol="0" anchor="ctr" anchorCtr="0" compatLnSpc="1">
            <a:prstTxWarp prst="textNoShape">
              <a:avLst/>
            </a:prstTxWarp>
          </a:bodyPr>
          <a:lstStyle/>
          <a:p>
            <a:pPr marL="182880" marR="0" lvl="0" indent="-182880" defTabSz="9143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D7F4"/>
              </a:buClr>
              <a:buSzPct val="85000"/>
              <a:buFont typeface="Arial" pitchFamily="34" charset="0"/>
              <a:buChar char="•"/>
              <a:tabLst>
                <a:tab pos="2363153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8953223" y="1258381"/>
            <a:ext cx="3069964" cy="3919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SITUATION</a:t>
            </a:r>
            <a:endParaRPr lang="en-US" sz="12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8953223" y="2915921"/>
            <a:ext cx="3069964" cy="3919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SOLUTION</a:t>
            </a:r>
            <a:endParaRPr lang="en-US" sz="12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962652" y="4573462"/>
            <a:ext cx="3057100" cy="1543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37160" tIns="45718" rIns="91436" bIns="18288" numCol="1" rtlCol="0" anchor="ctr" anchorCtr="0" compatLnSpc="1">
            <a:prstTxWarp prst="textNoShape">
              <a:avLst/>
            </a:prstTxWarp>
          </a:bodyPr>
          <a:lstStyle/>
          <a:p>
            <a:pPr marL="182880" marR="0" lvl="0" indent="-182880" defTabSz="9143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D7F4"/>
              </a:buClr>
              <a:buSzPct val="85000"/>
              <a:buFont typeface="Arial" pitchFamily="34" charset="0"/>
              <a:buChar char="•"/>
              <a:tabLst>
                <a:tab pos="2363153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8956449" y="4573461"/>
            <a:ext cx="3069964" cy="3919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BENEFITS</a:t>
            </a:r>
            <a:endParaRPr lang="en-US" sz="12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2618093" y="534165"/>
            <a:ext cx="3049864" cy="635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1400" kern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kern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5792564" y="536478"/>
            <a:ext cx="3049864" cy="635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endParaRPr lang="en-US" sz="1400" kern="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8953223" y="536014"/>
            <a:ext cx="3049864" cy="635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endParaRPr lang="en-US" sz="1400" kern="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Flowchart: Connector 39"/>
          <p:cNvSpPr/>
          <p:nvPr userDrawn="1"/>
        </p:nvSpPr>
        <p:spPr>
          <a:xfrm>
            <a:off x="2686034" y="593223"/>
            <a:ext cx="482469" cy="499839"/>
          </a:xfrm>
          <a:prstGeom prst="flowChartConnector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endParaRPr lang="en-US" sz="400" kern="800" dirty="0">
              <a:cs typeface="Segoe UI Light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2668771" y="723014"/>
            <a:ext cx="528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LOGO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0"/>
          </p:nvPr>
        </p:nvSpPr>
        <p:spPr>
          <a:xfrm>
            <a:off x="3232660" y="580629"/>
            <a:ext cx="2371725" cy="500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Content Placeholder 42"/>
          <p:cNvSpPr>
            <a:spLocks noGrp="1"/>
          </p:cNvSpPr>
          <p:nvPr>
            <p:ph sz="quarter" idx="11"/>
          </p:nvPr>
        </p:nvSpPr>
        <p:spPr>
          <a:xfrm>
            <a:off x="6392585" y="601895"/>
            <a:ext cx="2371725" cy="500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5" name="Content Placeholder 42"/>
          <p:cNvSpPr>
            <a:spLocks noGrp="1"/>
          </p:cNvSpPr>
          <p:nvPr>
            <p:ph sz="quarter" idx="12"/>
          </p:nvPr>
        </p:nvSpPr>
        <p:spPr>
          <a:xfrm>
            <a:off x="9530679" y="593223"/>
            <a:ext cx="2371725" cy="500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42"/>
          <p:cNvSpPr>
            <a:spLocks noGrp="1"/>
          </p:cNvSpPr>
          <p:nvPr>
            <p:ph sz="quarter" idx="13"/>
          </p:nvPr>
        </p:nvSpPr>
        <p:spPr>
          <a:xfrm>
            <a:off x="2668771" y="1738991"/>
            <a:ext cx="2935614" cy="9602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Content Placeholder 42"/>
          <p:cNvSpPr>
            <a:spLocks noGrp="1"/>
          </p:cNvSpPr>
          <p:nvPr>
            <p:ph sz="quarter" idx="14"/>
          </p:nvPr>
        </p:nvSpPr>
        <p:spPr>
          <a:xfrm>
            <a:off x="2675218" y="3400749"/>
            <a:ext cx="2935614" cy="9602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8" name="Content Placeholder 42"/>
          <p:cNvSpPr>
            <a:spLocks noGrp="1"/>
          </p:cNvSpPr>
          <p:nvPr>
            <p:ph sz="quarter" idx="15"/>
          </p:nvPr>
        </p:nvSpPr>
        <p:spPr>
          <a:xfrm>
            <a:off x="2668771" y="5058289"/>
            <a:ext cx="2935614" cy="9602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9" name="Content Placeholder 42"/>
          <p:cNvSpPr>
            <a:spLocks noGrp="1"/>
          </p:cNvSpPr>
          <p:nvPr>
            <p:ph sz="quarter" idx="16"/>
          </p:nvPr>
        </p:nvSpPr>
        <p:spPr>
          <a:xfrm>
            <a:off x="5849016" y="1745539"/>
            <a:ext cx="2935614" cy="9602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Content Placeholder 42"/>
          <p:cNvSpPr>
            <a:spLocks noGrp="1"/>
          </p:cNvSpPr>
          <p:nvPr>
            <p:ph sz="quarter" idx="17"/>
          </p:nvPr>
        </p:nvSpPr>
        <p:spPr>
          <a:xfrm>
            <a:off x="5849016" y="3407080"/>
            <a:ext cx="2935614" cy="9602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1" name="Content Placeholder 42"/>
          <p:cNvSpPr>
            <a:spLocks noGrp="1"/>
          </p:cNvSpPr>
          <p:nvPr>
            <p:ph sz="quarter" idx="18"/>
          </p:nvPr>
        </p:nvSpPr>
        <p:spPr>
          <a:xfrm>
            <a:off x="5849016" y="5048480"/>
            <a:ext cx="2935614" cy="9602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2" name="Content Placeholder 42"/>
          <p:cNvSpPr>
            <a:spLocks noGrp="1"/>
          </p:cNvSpPr>
          <p:nvPr>
            <p:ph sz="quarter" idx="19"/>
          </p:nvPr>
        </p:nvSpPr>
        <p:spPr>
          <a:xfrm>
            <a:off x="9020169" y="1737142"/>
            <a:ext cx="2935614" cy="9602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Content Placeholder 42"/>
          <p:cNvSpPr>
            <a:spLocks noGrp="1"/>
          </p:cNvSpPr>
          <p:nvPr>
            <p:ph sz="quarter" idx="20"/>
          </p:nvPr>
        </p:nvSpPr>
        <p:spPr>
          <a:xfrm>
            <a:off x="9010348" y="3400749"/>
            <a:ext cx="2935614" cy="9602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4" name="Content Placeholder 42"/>
          <p:cNvSpPr>
            <a:spLocks noGrp="1"/>
          </p:cNvSpPr>
          <p:nvPr>
            <p:ph sz="quarter" idx="21"/>
          </p:nvPr>
        </p:nvSpPr>
        <p:spPr>
          <a:xfrm>
            <a:off x="9020169" y="5048480"/>
            <a:ext cx="2935614" cy="9602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9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38400" y="378106"/>
            <a:ext cx="9753600" cy="589510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endParaRPr lang="en-US" sz="2000" kern="800" dirty="0">
              <a:cs typeface="Segoe UI Light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0" y="378106"/>
            <a:ext cx="2438400" cy="2438400"/>
          </a:xfrm>
          <a:solidFill>
            <a:srgbClr val="0070C0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6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&amp;A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8595"/>
            <a:ext cx="2438400" cy="2438400"/>
          </a:xfrm>
          <a:solidFill>
            <a:schemeClr val="accent1"/>
          </a:solidFill>
        </p:spPr>
        <p:txBody>
          <a:bodyPr rIns="91432">
            <a:normAutofit/>
          </a:bodyPr>
          <a:lstStyle>
            <a:lvl1pPr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slide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74A398B2-5A34-1A4A-811E-F4027282568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8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content, normal,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2438400" cy="2438400"/>
          </a:xfrm>
          <a:solidFill>
            <a:schemeClr val="accent1"/>
          </a:solidFill>
        </p:spPr>
        <p:txBody>
          <a:bodyPr rIns="91440">
            <a:normAutofit/>
          </a:bodyPr>
          <a:lstStyle>
            <a:lvl1pPr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slide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508C8FE4-FDB2-4EBB-9AAA-620FA7746FED}" type="datetime1">
              <a:rPr lang="en-US" smtClean="0"/>
              <a:t>3/12/19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4A398B2-5A34-1A4A-811E-F40272825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3657600" y="1219200"/>
            <a:ext cx="8229600" cy="5054600"/>
          </a:xfrm>
          <a:prstGeom prst="rect">
            <a:avLst/>
          </a:prstGeom>
        </p:spPr>
        <p:txBody>
          <a:bodyPr vert="horz" lIns="182880" tIns="137160">
            <a:normAutofit/>
          </a:bodyPr>
          <a:lstStyle>
            <a:lvl1pPr marL="0" indent="0">
              <a:spcBef>
                <a:spcPts val="400"/>
              </a:spcBef>
              <a:buFontTx/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dirty="0"/>
              <a:t>edit </a:t>
            </a:r>
            <a:r>
              <a:rPr lang="en-US" dirty="0" smtClean="0"/>
              <a:t>slide </a:t>
            </a:r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25544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.vml"/><Relationship Id="rId12" Type="http://schemas.openxmlformats.org/officeDocument/2006/relationships/tags" Target="../tags/tag1.xml"/><Relationship Id="rId13" Type="http://schemas.openxmlformats.org/officeDocument/2006/relationships/oleObject" Target="../embeddings/oleObject1.bin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82880" tIns="13716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82880" tIns="13716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1"/>
            <a:ext cx="2844800" cy="365125"/>
          </a:xfrm>
          <a:prstGeom prst="rect">
            <a:avLst/>
          </a:prstGeom>
        </p:spPr>
        <p:txBody>
          <a:bodyPr vert="horz" lIns="182880" tIns="45720" rIns="91440" bIns="45720" rtlCol="0" anchor="b"/>
          <a:lstStyle>
            <a:lvl1pPr algn="l">
              <a:defRPr sz="1067" kern="800">
                <a:solidFill>
                  <a:schemeClr val="tx1">
                    <a:tint val="75000"/>
                  </a:schemeClr>
                </a:solidFill>
                <a:latin typeface="+mn-lt"/>
                <a:cs typeface="Segoe UI Light"/>
              </a:defRPr>
            </a:lvl1pPr>
          </a:lstStyle>
          <a:p>
            <a:pPr defTabSz="609585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67" kern="800">
                <a:solidFill>
                  <a:schemeClr val="tx1">
                    <a:tint val="75000"/>
                  </a:schemeClr>
                </a:solidFill>
                <a:latin typeface="+mn-lt"/>
                <a:cs typeface="Segoe UI Light"/>
              </a:defRPr>
            </a:lvl1pPr>
          </a:lstStyle>
          <a:p>
            <a:pPr defTabSz="609585"/>
            <a:fld id="{74A398B2-5A34-1A4A-811E-F4027282568C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609585"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23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678" r:id="rId3"/>
    <p:sldLayoutId id="2147483881" r:id="rId4"/>
    <p:sldLayoutId id="2147483679" r:id="rId5"/>
    <p:sldLayoutId id="2147483883" r:id="rId6"/>
    <p:sldLayoutId id="2147483882" r:id="rId7"/>
    <p:sldLayoutId id="2147483694" r:id="rId8"/>
    <p:sldLayoutId id="2147483884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eaLnBrk="1" hangingPunct="1">
        <a:defRPr sz="2667" kern="800">
          <a:solidFill>
            <a:schemeClr val="tx1"/>
          </a:solidFill>
          <a:latin typeface="+mn-lt"/>
          <a:cs typeface="Segoe UI Light"/>
        </a:defRPr>
      </a:lvl1pPr>
    </p:titleStyle>
    <p:bodyStyle>
      <a:lvl1pPr eaLnBrk="1" hangingPunct="1">
        <a:lnSpc>
          <a:spcPct val="120000"/>
        </a:lnSpc>
        <a:defRPr sz="1867" kern="800">
          <a:solidFill>
            <a:srgbClr val="FFFFFF"/>
          </a:solidFill>
          <a:latin typeface="+mn-lt"/>
          <a:cs typeface="Segoe UI Light"/>
        </a:defRPr>
      </a:lvl1pPr>
      <a:lvl2pPr eaLnBrk="1" hangingPunct="1">
        <a:lnSpc>
          <a:spcPct val="120000"/>
        </a:lnSpc>
        <a:defRPr sz="1867" kern="800">
          <a:solidFill>
            <a:srgbClr val="FFFFFF"/>
          </a:solidFill>
          <a:latin typeface="+mn-lt"/>
          <a:cs typeface="Segoe UI Light"/>
        </a:defRPr>
      </a:lvl2pPr>
      <a:lvl3pPr eaLnBrk="1" hangingPunct="1">
        <a:lnSpc>
          <a:spcPct val="120000"/>
        </a:lnSpc>
        <a:defRPr sz="1867" kern="800">
          <a:solidFill>
            <a:srgbClr val="FFFFFF"/>
          </a:solidFill>
          <a:latin typeface="+mn-lt"/>
          <a:cs typeface="Segoe UI Light"/>
        </a:defRPr>
      </a:lvl3pPr>
      <a:lvl4pPr eaLnBrk="1" hangingPunct="1">
        <a:lnSpc>
          <a:spcPct val="120000"/>
        </a:lnSpc>
        <a:defRPr sz="1867" kern="800">
          <a:solidFill>
            <a:srgbClr val="FFFFFF"/>
          </a:solidFill>
          <a:latin typeface="+mn-lt"/>
          <a:cs typeface="Segoe UI Light"/>
        </a:defRPr>
      </a:lvl4pPr>
      <a:lvl5pPr eaLnBrk="1" hangingPunct="1">
        <a:lnSpc>
          <a:spcPct val="120000"/>
        </a:lnSpc>
        <a:defRPr sz="1867" kern="800">
          <a:solidFill>
            <a:srgbClr val="FFFFFF"/>
          </a:solidFill>
          <a:latin typeface="+mn-lt"/>
          <a:cs typeface="Segoe UI Ligh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slide" Target="slide4.xm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s://pdfs.semanticscholar.org/2168/f5297b8de94c4310d501afa888704cfafa4d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61318" y="490925"/>
            <a:ext cx="7315814" cy="2265349"/>
          </a:xfrm>
        </p:spPr>
        <p:txBody>
          <a:bodyPr>
            <a:normAutofit/>
          </a:bodyPr>
          <a:lstStyle/>
          <a:p>
            <a:r>
              <a:rPr lang="x-none" sz="4000" dirty="0"/>
              <a:t>BLENDED LEARNING AND ICT INTEGRATION IN HIGHER EDUCATION</a:t>
            </a:r>
            <a:r>
              <a:rPr lang="en-US" sz="4000" dirty="0"/>
              <a:t>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985475" y="3001036"/>
            <a:ext cx="6798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</a:t>
            </a:r>
            <a:r>
              <a:rPr lang="en-US" sz="200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-3-2019</a:t>
            </a:r>
            <a:endParaRPr lang="en-US" sz="140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269" r="21901"/>
          <a:stretch/>
        </p:blipFill>
        <p:spPr>
          <a:xfrm>
            <a:off x="250197" y="299502"/>
            <a:ext cx="1814187" cy="1803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2524742"/>
            <a:ext cx="1796415" cy="1799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041"/>
          <a:stretch/>
        </p:blipFill>
        <p:spPr>
          <a:xfrm>
            <a:off x="2509216" y="2528349"/>
            <a:ext cx="1788464" cy="1797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70" r="13962"/>
          <a:stretch/>
        </p:blipFill>
        <p:spPr>
          <a:xfrm>
            <a:off x="4792883" y="4819947"/>
            <a:ext cx="1796415" cy="1791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4804828"/>
            <a:ext cx="1791970" cy="1791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19742"/>
          <a:stretch/>
        </p:blipFill>
        <p:spPr>
          <a:xfrm>
            <a:off x="2509217" y="4808048"/>
            <a:ext cx="1788463" cy="1792294"/>
          </a:xfrm>
          <a:prstGeom prst="rect">
            <a:avLst/>
          </a:prstGeom>
        </p:spPr>
      </p:pic>
      <p:pic>
        <p:nvPicPr>
          <p:cNvPr id="19" name="Picture 18" descr="j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43" y="5926341"/>
            <a:ext cx="1079157" cy="931659"/>
          </a:xfrm>
          <a:prstGeom prst="rect">
            <a:avLst/>
          </a:prstGeom>
        </p:spPr>
      </p:pic>
      <p:pic>
        <p:nvPicPr>
          <p:cNvPr id="20" name="Picture 19" descr="ju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507" y="5911223"/>
            <a:ext cx="982769" cy="9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en-US" sz="2400" dirty="0"/>
              <a:t>Establishing Blended Learning Course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29321" y="463582"/>
            <a:ext cx="1176461" cy="5595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61586" y="586045"/>
            <a:ext cx="8261074" cy="5023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/>
                <a:ea typeface="ＭＳ Ｐゴシック" charset="0"/>
                <a:cs typeface="Times New Roman"/>
              </a:rPr>
              <a:t>Suggested Online and Face-to-Face Timetable</a:t>
            </a:r>
            <a:endParaRPr lang="en-US" sz="28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Freeform 18"/>
          <p:cNvSpPr>
            <a:spLocks noEditPoints="1"/>
          </p:cNvSpPr>
          <p:nvPr/>
        </p:nvSpPr>
        <p:spPr bwMode="black">
          <a:xfrm>
            <a:off x="2861958" y="961841"/>
            <a:ext cx="455910" cy="594711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081459"/>
              </p:ext>
            </p:extLst>
          </p:nvPr>
        </p:nvGraphicFramePr>
        <p:xfrm>
          <a:off x="3898236" y="1704955"/>
          <a:ext cx="8137522" cy="331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290"/>
                <a:gridCol w="2721116"/>
                <a:gridCol w="2721116"/>
              </a:tblGrid>
              <a:tr h="606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Course Type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 Class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Online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606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Sun./Tue./Thu.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Sun &amp; Tue.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Thu.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1050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Mon./Wed. First 4 Weeks</a:t>
                      </a:r>
                      <a:endParaRPr lang="en-US" sz="2000" b="0" dirty="0">
                        <a:solidFill>
                          <a:srgbClr val="008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Mon. &amp; Wed.</a:t>
                      </a:r>
                      <a:endParaRPr lang="en-US" sz="2000" dirty="0">
                        <a:solidFill>
                          <a:srgbClr val="008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NONE</a:t>
                      </a:r>
                      <a:endParaRPr lang="en-US" sz="2000" dirty="0">
                        <a:solidFill>
                          <a:srgbClr val="008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1050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Mon./Wed. </a:t>
                      </a:r>
                      <a:endParaRPr lang="en-US" sz="2000" dirty="0" smtClean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After Week 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2000" dirty="0">
                        <a:solidFill>
                          <a:srgbClr val="008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Mon. </a:t>
                      </a:r>
                      <a:endParaRPr lang="en-US" sz="2000" dirty="0">
                        <a:solidFill>
                          <a:srgbClr val="008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Wed.</a:t>
                      </a:r>
                      <a:endParaRPr lang="en-US" sz="2000" dirty="0">
                        <a:solidFill>
                          <a:srgbClr val="008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64705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en-US" sz="2400" dirty="0"/>
              <a:t>Establishing Blended Learning Course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29321" y="463582"/>
            <a:ext cx="1176461" cy="5595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61586" y="586045"/>
            <a:ext cx="8261074" cy="5023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Syllabus</a:t>
            </a:r>
            <a:endParaRPr lang="en-US" sz="28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Freeform 18"/>
          <p:cNvSpPr>
            <a:spLocks noEditPoints="1"/>
          </p:cNvSpPr>
          <p:nvPr/>
        </p:nvSpPr>
        <p:spPr bwMode="black">
          <a:xfrm>
            <a:off x="2861958" y="961841"/>
            <a:ext cx="455910" cy="594711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pic>
        <p:nvPicPr>
          <p:cNvPr id="7" name="image8.png"/>
          <p:cNvPicPr>
            <a:picLocks/>
          </p:cNvPicPr>
          <p:nvPr/>
        </p:nvPicPr>
        <p:blipFill rotWithShape="1">
          <a:blip r:embed="rId3"/>
          <a:srcRect t="3411" b="49191"/>
          <a:stretch/>
        </p:blipFill>
        <p:spPr>
          <a:xfrm>
            <a:off x="3951437" y="1376274"/>
            <a:ext cx="8023839" cy="4650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5763074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en-US" sz="2400" dirty="0"/>
              <a:t>Establishing Blended Learning Course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29321" y="463582"/>
            <a:ext cx="1176461" cy="5595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61586" y="586045"/>
            <a:ext cx="8261074" cy="5023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Syllabus</a:t>
            </a:r>
            <a:endParaRPr lang="en-US" sz="28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Freeform 18"/>
          <p:cNvSpPr>
            <a:spLocks noEditPoints="1"/>
          </p:cNvSpPr>
          <p:nvPr/>
        </p:nvSpPr>
        <p:spPr bwMode="black">
          <a:xfrm>
            <a:off x="2861958" y="961841"/>
            <a:ext cx="455910" cy="594711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pic>
        <p:nvPicPr>
          <p:cNvPr id="8" name="image8.png"/>
          <p:cNvPicPr>
            <a:picLocks/>
          </p:cNvPicPr>
          <p:nvPr/>
        </p:nvPicPr>
        <p:blipFill rotWithShape="1">
          <a:blip r:embed="rId3"/>
          <a:srcRect t="50050"/>
          <a:stretch/>
        </p:blipFill>
        <p:spPr>
          <a:xfrm>
            <a:off x="3870796" y="1374601"/>
            <a:ext cx="8084319" cy="469228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84749445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en-US" sz="2400" dirty="0"/>
              <a:t>Establishing Blended Learning Course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29321" y="463582"/>
            <a:ext cx="1176461" cy="5595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61586" y="586045"/>
            <a:ext cx="8261074" cy="5023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/>
                <a:ea typeface="Segoe UI" pitchFamily="34" charset="0"/>
                <a:cs typeface="Times New Roman"/>
              </a:rPr>
              <a:t>Assessment Breakdown</a:t>
            </a:r>
          </a:p>
        </p:txBody>
      </p:sp>
      <p:sp>
        <p:nvSpPr>
          <p:cNvPr id="47" name="Freeform 18"/>
          <p:cNvSpPr>
            <a:spLocks noEditPoints="1"/>
          </p:cNvSpPr>
          <p:nvPr/>
        </p:nvSpPr>
        <p:spPr bwMode="black">
          <a:xfrm>
            <a:off x="2861958" y="961841"/>
            <a:ext cx="455910" cy="594711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410624"/>
              </p:ext>
            </p:extLst>
          </p:nvPr>
        </p:nvGraphicFramePr>
        <p:xfrm>
          <a:off x="3898235" y="1704957"/>
          <a:ext cx="8056880" cy="3514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9232"/>
                <a:gridCol w="4047648"/>
              </a:tblGrid>
              <a:tr h="848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848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Arial"/>
                        </a:rPr>
                        <a:t>Midterm</a:t>
                      </a:r>
                      <a:r>
                        <a:rPr lang="en-US" sz="2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Arial"/>
                        </a:rPr>
                        <a:t> Examination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 points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848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Final Examination</a:t>
                      </a:r>
                      <a:endParaRPr lang="en-US" sz="2400" b="0" dirty="0">
                        <a:solidFill>
                          <a:srgbClr val="008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40 points</a:t>
                      </a:r>
                      <a:endParaRPr lang="en-US" sz="2000" dirty="0">
                        <a:solidFill>
                          <a:srgbClr val="008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848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Blended Learning &amp;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In-Class Work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 points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61556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Times New Roman"/>
                <a:cs typeface="Times New Roman"/>
              </a:rPr>
              <a:t>CLASSROOM / ONLINE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29321" y="463582"/>
            <a:ext cx="1176461" cy="5595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61586" y="586045"/>
            <a:ext cx="8261074" cy="327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/>
                <a:cs typeface="Times New Roman"/>
              </a:rPr>
              <a:t>CLASSROOM / ONLINE</a:t>
            </a:r>
            <a:endParaRPr lang="en-US" sz="28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Freeform 18"/>
          <p:cNvSpPr>
            <a:spLocks noEditPoints="1"/>
          </p:cNvSpPr>
          <p:nvPr/>
        </p:nvSpPr>
        <p:spPr bwMode="black">
          <a:xfrm>
            <a:off x="2861958" y="961841"/>
            <a:ext cx="455910" cy="594711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pic>
        <p:nvPicPr>
          <p:cNvPr id="7" name="Content Placeholder 4"/>
          <p:cNvPicPr>
            <a:picLocks/>
          </p:cNvPicPr>
          <p:nvPr/>
        </p:nvPicPr>
        <p:blipFill>
          <a:blip r:embed="rId3" cstate="print"/>
          <a:srcRect l="938" r="938"/>
          <a:stretch>
            <a:fillRect/>
          </a:stretch>
        </p:blipFill>
        <p:spPr bwMode="auto">
          <a:xfrm>
            <a:off x="3749834" y="1148879"/>
            <a:ext cx="8442166" cy="491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1165704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ICT Integration in Higher </a:t>
            </a:r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LMS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63" y="907011"/>
            <a:ext cx="3580361" cy="115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149" y="1234307"/>
            <a:ext cx="3890956" cy="2736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103" y="2462220"/>
            <a:ext cx="3720463" cy="1081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47" y="4434270"/>
            <a:ext cx="4334485" cy="143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2938" y="3728818"/>
            <a:ext cx="4193362" cy="20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839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ICT Integration in Higher </a:t>
            </a:r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/>
        </p:nvPicPr>
        <p:blipFill>
          <a:blip r:embed="rId3"/>
          <a:srcRect l="485" r="485"/>
          <a:stretch>
            <a:fillRect/>
          </a:stretch>
        </p:blipFill>
        <p:spPr>
          <a:xfrm>
            <a:off x="2696974" y="1179062"/>
            <a:ext cx="3915636" cy="1562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389" y="3292921"/>
            <a:ext cx="4310606" cy="2443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653" y="986632"/>
            <a:ext cx="3538131" cy="19964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306" y="3406325"/>
            <a:ext cx="3591281" cy="24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8268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Questions?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A398B2-5A34-1A4A-811E-F4027282568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9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385815"/>
            <a:ext cx="2438400" cy="24384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876800" y="385815"/>
            <a:ext cx="2438400" cy="24384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Blended Learning Principles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7315200" y="2824215"/>
            <a:ext cx="2438400" cy="2438400"/>
          </a:xfrm>
        </p:spPr>
        <p:txBody>
          <a:bodyPr/>
          <a:lstStyle/>
          <a:p>
            <a:r>
              <a:rPr lang="en-US" dirty="0" smtClean="0"/>
              <a:t>Active Learning</a:t>
            </a:r>
          </a:p>
          <a:p>
            <a:r>
              <a:rPr lang="en-US" dirty="0" smtClean="0"/>
              <a:t>Quizlet</a:t>
            </a:r>
          </a:p>
          <a:p>
            <a:r>
              <a:rPr lang="en-US" dirty="0" smtClean="0"/>
              <a:t>Kahoot</a:t>
            </a:r>
          </a:p>
          <a:p>
            <a:endParaRPr lang="en-US" dirty="0"/>
          </a:p>
          <a:p>
            <a:r>
              <a:rPr lang="en-US" dirty="0" smtClean="0"/>
              <a:t>Canvas (LMS)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438400" y="2824215"/>
            <a:ext cx="2438400" cy="2438400"/>
          </a:xfrm>
        </p:spPr>
        <p:txBody>
          <a:bodyPr/>
          <a:lstStyle/>
          <a:p>
            <a:pPr algn="l" rtl="0"/>
            <a:r>
              <a:rPr lang="en-US" dirty="0"/>
              <a:t>ICT Integration in Higher Education</a:t>
            </a:r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9753600" y="385815"/>
            <a:ext cx="2438400" cy="2438400"/>
          </a:xfrm>
        </p:spPr>
        <p:txBody>
          <a:bodyPr/>
          <a:lstStyle/>
          <a:p>
            <a:r>
              <a:rPr lang="en-US" dirty="0"/>
              <a:t>Establishing Blended Learning Course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91942" y="1877160"/>
            <a:ext cx="100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tx1">
                    <a:lumMod val="85000"/>
                  </a:schemeClr>
                </a:solidFill>
              </a:rPr>
              <a:t>1</a:t>
            </a:r>
            <a:endParaRPr lang="en-US" sz="5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90514" y="1900885"/>
            <a:ext cx="100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tx1">
                    <a:lumMod val="85000"/>
                  </a:schemeClr>
                </a:solidFill>
              </a:rPr>
              <a:t>2</a:t>
            </a:r>
            <a:endParaRPr lang="en-US" sz="5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5314" y="4339285"/>
            <a:ext cx="100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tx1">
                    <a:lumMod val="85000"/>
                  </a:schemeClr>
                </a:solidFill>
              </a:rPr>
              <a:t>3</a:t>
            </a:r>
            <a:endParaRPr lang="en-US" sz="5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52114" y="4339285"/>
            <a:ext cx="100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tx1">
                    <a:lumMod val="85000"/>
                  </a:schemeClr>
                </a:solidFill>
              </a:rPr>
              <a:t>4</a:t>
            </a:r>
            <a:endParaRPr lang="en-US" sz="5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7" name="Picture Placeholder 46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0" r="17170"/>
          <a:stretch>
            <a:fillRect/>
          </a:stretch>
        </p:blipFill>
        <p:spPr>
          <a:xfrm>
            <a:off x="9753600" y="2824215"/>
            <a:ext cx="2438400" cy="2438400"/>
          </a:xfrm>
        </p:spPr>
      </p:pic>
      <p:pic>
        <p:nvPicPr>
          <p:cNvPr id="46" name="Picture Placeholder 45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r="13562"/>
          <a:stretch>
            <a:fillRect/>
          </a:stretch>
        </p:blipFill>
        <p:spPr>
          <a:xfrm>
            <a:off x="4876800" y="2824215"/>
            <a:ext cx="2438400" cy="24384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16758"/>
          <a:stretch>
            <a:fillRect/>
          </a:stretch>
        </p:blipFill>
        <p:spPr>
          <a:xfrm>
            <a:off x="7315200" y="385815"/>
            <a:ext cx="2438400" cy="2438400"/>
          </a:xfrm>
        </p:spPr>
      </p:pic>
      <p:sp>
        <p:nvSpPr>
          <p:cNvPr id="27" name="Freeform 9">
            <a:hlinkClick r:id="rId6" action="ppaction://hlinksldjump"/>
          </p:cNvPr>
          <p:cNvSpPr>
            <a:spLocks noEditPoints="1"/>
          </p:cNvSpPr>
          <p:nvPr/>
        </p:nvSpPr>
        <p:spPr bwMode="black">
          <a:xfrm>
            <a:off x="11364134" y="5785614"/>
            <a:ext cx="545663" cy="548640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16758"/>
          <a:stretch>
            <a:fillRect/>
          </a:stretch>
        </p:blipFill>
        <p:spPr>
          <a:xfrm>
            <a:off x="2438400" y="385815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134763256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Blended Learning Definition	</a:t>
            </a:r>
            <a:endParaRPr lang="en-US" dirty="0"/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67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A398B2-5A34-1A4A-811E-F4027282568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547166" y="532567"/>
            <a:ext cx="8535976" cy="553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0" rIns="0" bIns="0" rtlCol="0">
            <a:spAutoFit/>
          </a:bodyPr>
          <a:lstStyle>
            <a:lvl1pPr marL="27432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864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75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2296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728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</a:pPr>
            <a:endParaRPr lang="en-US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9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9322" y="481690"/>
            <a:ext cx="926922" cy="897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7166" y="337319"/>
            <a:ext cx="8535976" cy="1091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/>
                <a:ea typeface="Segoe UI" pitchFamily="34" charset="0"/>
                <a:cs typeface="Times New Roman"/>
              </a:rPr>
              <a:t>What is Blended Learning?</a:t>
            </a:r>
            <a:endParaRPr lang="en-US" sz="3200" b="1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/>
              <a:ea typeface="Segoe UI" pitchFamily="34" charset="0"/>
              <a:cs typeface="Times New Roman"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3547166" y="1647446"/>
            <a:ext cx="8535976" cy="553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0" rIns="0" bIns="0" rtlCol="0">
            <a:spAutoFit/>
          </a:bodyPr>
          <a:lstStyle>
            <a:lvl1pPr marL="27432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864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75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2296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728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</a:pPr>
            <a:endParaRPr lang="en-US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9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29322" y="1635972"/>
            <a:ext cx="926922" cy="852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7166" y="1657425"/>
            <a:ext cx="8535976" cy="927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z="1600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z="1600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400" dirty="0"/>
              <a:t>Currently, no universal definition exists for blended learning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z="16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Content Placeholder 1"/>
          <p:cNvSpPr txBox="1">
            <a:spLocks/>
          </p:cNvSpPr>
          <p:nvPr/>
        </p:nvSpPr>
        <p:spPr>
          <a:xfrm>
            <a:off x="3547166" y="2841132"/>
            <a:ext cx="8535976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0" rIns="0" bIns="0" rtlCol="0">
            <a:spAutoFit/>
          </a:bodyPr>
          <a:lstStyle>
            <a:lvl1pPr marL="27432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864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75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2296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728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</a:pPr>
            <a:endParaRPr lang="en-US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29322" y="2790255"/>
            <a:ext cx="926922" cy="897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47166" y="2790254"/>
            <a:ext cx="8535976" cy="988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z="1600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400" dirty="0" smtClean="0"/>
              <a:t>Most </a:t>
            </a:r>
            <a:r>
              <a:rPr lang="en-US" sz="2400" dirty="0"/>
              <a:t>agree that it involves some combination of online and</a:t>
            </a:r>
          </a:p>
          <a:p>
            <a:r>
              <a:rPr lang="en-US" sz="2400" dirty="0"/>
              <a:t>face to face instruction</a:t>
            </a:r>
            <a:r>
              <a:rPr lang="en-US" sz="1600" dirty="0"/>
              <a:t>.</a:t>
            </a:r>
          </a:p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z="16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Content Placeholder 1"/>
          <p:cNvSpPr txBox="1">
            <a:spLocks/>
          </p:cNvSpPr>
          <p:nvPr/>
        </p:nvSpPr>
        <p:spPr>
          <a:xfrm>
            <a:off x="3547166" y="4039815"/>
            <a:ext cx="8535976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0" rIns="0" bIns="0" rtlCol="0">
            <a:spAutoFit/>
          </a:bodyPr>
          <a:lstStyle>
            <a:lvl1pPr marL="27432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864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75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2296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728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</a:pPr>
            <a:endParaRPr lang="en-US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29322" y="3988938"/>
            <a:ext cx="926922" cy="897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7166" y="3988938"/>
            <a:ext cx="8535976" cy="1075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Blended learning does not occur simply by adding a few online strategies to a traditional classroom. Successful blended learning requires an intentional and integrated approach (Zenger and </a:t>
            </a:r>
            <a:r>
              <a:rPr lang="en-US" sz="2000" dirty="0" err="1"/>
              <a:t>Uehlein</a:t>
            </a:r>
            <a:r>
              <a:rPr lang="en-US" sz="2000" dirty="0"/>
              <a:t>, 2001). </a:t>
            </a:r>
            <a:endParaRPr lang="en-US" sz="20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3547166" y="5172644"/>
            <a:ext cx="8535976" cy="553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0" rIns="0" bIns="0" rtlCol="0">
            <a:spAutoFit/>
          </a:bodyPr>
          <a:lstStyle>
            <a:lvl1pPr marL="27432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864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75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2296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728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</a:pPr>
            <a:endParaRPr lang="en-US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9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29322" y="5121767"/>
            <a:ext cx="926922" cy="897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47166" y="5121767"/>
            <a:ext cx="8535976" cy="8365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blend of methods should depend upon the needs of the students and the school.</a:t>
            </a:r>
            <a:endParaRPr lang="en-US" sz="24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77" y="1890301"/>
            <a:ext cx="405815" cy="40581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50" y="5284552"/>
            <a:ext cx="431506" cy="43584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77" y="4282570"/>
            <a:ext cx="364610" cy="3617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18" y="3014631"/>
            <a:ext cx="510448" cy="457200"/>
          </a:xfrm>
          <a:prstGeom prst="rect">
            <a:avLst/>
          </a:prstGeom>
        </p:spPr>
      </p:pic>
      <p:sp>
        <p:nvSpPr>
          <p:cNvPr id="56" name="Freeform 25"/>
          <p:cNvSpPr>
            <a:spLocks noEditPoints="1"/>
          </p:cNvSpPr>
          <p:nvPr/>
        </p:nvSpPr>
        <p:spPr bwMode="black">
          <a:xfrm>
            <a:off x="2788852" y="726281"/>
            <a:ext cx="479263" cy="408080"/>
          </a:xfrm>
          <a:custGeom>
            <a:avLst/>
            <a:gdLst>
              <a:gd name="T0" fmla="*/ 300 w 300"/>
              <a:gd name="T1" fmla="*/ 201 h 255"/>
              <a:gd name="T2" fmla="*/ 288 w 300"/>
              <a:gd name="T3" fmla="*/ 210 h 255"/>
              <a:gd name="T4" fmla="*/ 285 w 300"/>
              <a:gd name="T5" fmla="*/ 214 h 255"/>
              <a:gd name="T6" fmla="*/ 266 w 300"/>
              <a:gd name="T7" fmla="*/ 230 h 255"/>
              <a:gd name="T8" fmla="*/ 229 w 300"/>
              <a:gd name="T9" fmla="*/ 245 h 255"/>
              <a:gd name="T10" fmla="*/ 169 w 300"/>
              <a:gd name="T11" fmla="*/ 253 h 255"/>
              <a:gd name="T12" fmla="*/ 47 w 300"/>
              <a:gd name="T13" fmla="*/ 231 h 255"/>
              <a:gd name="T14" fmla="*/ 47 w 300"/>
              <a:gd name="T15" fmla="*/ 186 h 255"/>
              <a:gd name="T16" fmla="*/ 89 w 300"/>
              <a:gd name="T17" fmla="*/ 168 h 255"/>
              <a:gd name="T18" fmla="*/ 130 w 300"/>
              <a:gd name="T19" fmla="*/ 171 h 255"/>
              <a:gd name="T20" fmla="*/ 163 w 300"/>
              <a:gd name="T21" fmla="*/ 174 h 255"/>
              <a:gd name="T22" fmla="*/ 198 w 300"/>
              <a:gd name="T23" fmla="*/ 169 h 255"/>
              <a:gd name="T24" fmla="*/ 219 w 300"/>
              <a:gd name="T25" fmla="*/ 182 h 255"/>
              <a:gd name="T26" fmla="*/ 201 w 300"/>
              <a:gd name="T27" fmla="*/ 195 h 255"/>
              <a:gd name="T28" fmla="*/ 174 w 300"/>
              <a:gd name="T29" fmla="*/ 194 h 255"/>
              <a:gd name="T30" fmla="*/ 144 w 300"/>
              <a:gd name="T31" fmla="*/ 202 h 255"/>
              <a:gd name="T32" fmla="*/ 177 w 300"/>
              <a:gd name="T33" fmla="*/ 217 h 255"/>
              <a:gd name="T34" fmla="*/ 223 w 300"/>
              <a:gd name="T35" fmla="*/ 218 h 255"/>
              <a:gd name="T36" fmla="*/ 255 w 300"/>
              <a:gd name="T37" fmla="*/ 209 h 255"/>
              <a:gd name="T38" fmla="*/ 287 w 300"/>
              <a:gd name="T39" fmla="*/ 193 h 255"/>
              <a:gd name="T40" fmla="*/ 300 w 300"/>
              <a:gd name="T41" fmla="*/ 201 h 255"/>
              <a:gd name="T42" fmla="*/ 34 w 300"/>
              <a:gd name="T43" fmla="*/ 173 h 255"/>
              <a:gd name="T44" fmla="*/ 0 w 300"/>
              <a:gd name="T45" fmla="*/ 173 h 255"/>
              <a:gd name="T46" fmla="*/ 0 w 300"/>
              <a:gd name="T47" fmla="*/ 240 h 255"/>
              <a:gd name="T48" fmla="*/ 34 w 300"/>
              <a:gd name="T49" fmla="*/ 240 h 255"/>
              <a:gd name="T50" fmla="*/ 39 w 300"/>
              <a:gd name="T51" fmla="*/ 235 h 255"/>
              <a:gd name="T52" fmla="*/ 39 w 300"/>
              <a:gd name="T53" fmla="*/ 177 h 255"/>
              <a:gd name="T54" fmla="*/ 34 w 300"/>
              <a:gd name="T55" fmla="*/ 173 h 255"/>
              <a:gd name="T56" fmla="*/ 246 w 300"/>
              <a:gd name="T57" fmla="*/ 24 h 255"/>
              <a:gd name="T58" fmla="*/ 246 w 300"/>
              <a:gd name="T59" fmla="*/ 147 h 255"/>
              <a:gd name="T60" fmla="*/ 123 w 300"/>
              <a:gd name="T61" fmla="*/ 147 h 255"/>
              <a:gd name="T62" fmla="*/ 123 w 300"/>
              <a:gd name="T63" fmla="*/ 122 h 255"/>
              <a:gd name="T64" fmla="*/ 99 w 300"/>
              <a:gd name="T65" fmla="*/ 122 h 255"/>
              <a:gd name="T66" fmla="*/ 99 w 300"/>
              <a:gd name="T67" fmla="*/ 0 h 255"/>
              <a:gd name="T68" fmla="*/ 221 w 300"/>
              <a:gd name="T69" fmla="*/ 0 h 255"/>
              <a:gd name="T70" fmla="*/ 221 w 300"/>
              <a:gd name="T71" fmla="*/ 24 h 255"/>
              <a:gd name="T72" fmla="*/ 246 w 300"/>
              <a:gd name="T73" fmla="*/ 24 h 255"/>
              <a:gd name="T74" fmla="*/ 123 w 300"/>
              <a:gd name="T75" fmla="*/ 116 h 255"/>
              <a:gd name="T76" fmla="*/ 123 w 300"/>
              <a:gd name="T77" fmla="*/ 24 h 255"/>
              <a:gd name="T78" fmla="*/ 215 w 300"/>
              <a:gd name="T79" fmla="*/ 24 h 255"/>
              <a:gd name="T80" fmla="*/ 215 w 300"/>
              <a:gd name="T81" fmla="*/ 6 h 255"/>
              <a:gd name="T82" fmla="*/ 105 w 300"/>
              <a:gd name="T83" fmla="*/ 6 h 255"/>
              <a:gd name="T84" fmla="*/ 105 w 300"/>
              <a:gd name="T85" fmla="*/ 116 h 255"/>
              <a:gd name="T86" fmla="*/ 123 w 300"/>
              <a:gd name="T87" fmla="*/ 116 h 255"/>
              <a:gd name="T88" fmla="*/ 224 w 300"/>
              <a:gd name="T89" fmla="*/ 85 h 255"/>
              <a:gd name="T90" fmla="*/ 183 w 300"/>
              <a:gd name="T91" fmla="*/ 56 h 255"/>
              <a:gd name="T92" fmla="*/ 183 w 300"/>
              <a:gd name="T93" fmla="*/ 76 h 255"/>
              <a:gd name="T94" fmla="*/ 145 w 300"/>
              <a:gd name="T95" fmla="*/ 76 h 255"/>
              <a:gd name="T96" fmla="*/ 145 w 300"/>
              <a:gd name="T97" fmla="*/ 94 h 255"/>
              <a:gd name="T98" fmla="*/ 183 w 300"/>
              <a:gd name="T99" fmla="*/ 94 h 255"/>
              <a:gd name="T100" fmla="*/ 183 w 300"/>
              <a:gd name="T101" fmla="*/ 115 h 255"/>
              <a:gd name="T102" fmla="*/ 224 w 300"/>
              <a:gd name="T103" fmla="*/ 8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0" h="255">
                <a:moveTo>
                  <a:pt x="300" y="201"/>
                </a:moveTo>
                <a:cubicBezTo>
                  <a:pt x="300" y="201"/>
                  <a:pt x="299" y="202"/>
                  <a:pt x="288" y="210"/>
                </a:cubicBezTo>
                <a:cubicBezTo>
                  <a:pt x="288" y="210"/>
                  <a:pt x="286" y="214"/>
                  <a:pt x="285" y="214"/>
                </a:cubicBezTo>
                <a:cubicBezTo>
                  <a:pt x="280" y="218"/>
                  <a:pt x="275" y="223"/>
                  <a:pt x="266" y="230"/>
                </a:cubicBezTo>
                <a:cubicBezTo>
                  <a:pt x="257" y="231"/>
                  <a:pt x="238" y="240"/>
                  <a:pt x="229" y="245"/>
                </a:cubicBezTo>
                <a:cubicBezTo>
                  <a:pt x="212" y="244"/>
                  <a:pt x="187" y="248"/>
                  <a:pt x="169" y="253"/>
                </a:cubicBezTo>
                <a:cubicBezTo>
                  <a:pt x="143" y="249"/>
                  <a:pt x="140" y="255"/>
                  <a:pt x="47" y="231"/>
                </a:cubicBezTo>
                <a:cubicBezTo>
                  <a:pt x="47" y="231"/>
                  <a:pt x="47" y="194"/>
                  <a:pt x="47" y="186"/>
                </a:cubicBezTo>
                <a:cubicBezTo>
                  <a:pt x="64" y="182"/>
                  <a:pt x="69" y="171"/>
                  <a:pt x="89" y="168"/>
                </a:cubicBezTo>
                <a:cubicBezTo>
                  <a:pt x="103" y="166"/>
                  <a:pt x="116" y="167"/>
                  <a:pt x="130" y="171"/>
                </a:cubicBezTo>
                <a:cubicBezTo>
                  <a:pt x="139" y="174"/>
                  <a:pt x="148" y="176"/>
                  <a:pt x="163" y="174"/>
                </a:cubicBezTo>
                <a:cubicBezTo>
                  <a:pt x="176" y="173"/>
                  <a:pt x="181" y="169"/>
                  <a:pt x="198" y="169"/>
                </a:cubicBezTo>
                <a:cubicBezTo>
                  <a:pt x="209" y="169"/>
                  <a:pt x="220" y="176"/>
                  <a:pt x="219" y="182"/>
                </a:cubicBezTo>
                <a:cubicBezTo>
                  <a:pt x="219" y="188"/>
                  <a:pt x="208" y="194"/>
                  <a:pt x="201" y="195"/>
                </a:cubicBezTo>
                <a:cubicBezTo>
                  <a:pt x="185" y="195"/>
                  <a:pt x="189" y="194"/>
                  <a:pt x="174" y="194"/>
                </a:cubicBezTo>
                <a:cubicBezTo>
                  <a:pt x="156" y="194"/>
                  <a:pt x="155" y="197"/>
                  <a:pt x="144" y="202"/>
                </a:cubicBezTo>
                <a:cubicBezTo>
                  <a:pt x="155" y="205"/>
                  <a:pt x="162" y="209"/>
                  <a:pt x="177" y="217"/>
                </a:cubicBezTo>
                <a:cubicBezTo>
                  <a:pt x="193" y="215"/>
                  <a:pt x="209" y="217"/>
                  <a:pt x="223" y="218"/>
                </a:cubicBezTo>
                <a:cubicBezTo>
                  <a:pt x="235" y="215"/>
                  <a:pt x="241" y="210"/>
                  <a:pt x="255" y="209"/>
                </a:cubicBezTo>
                <a:cubicBezTo>
                  <a:pt x="264" y="202"/>
                  <a:pt x="276" y="191"/>
                  <a:pt x="287" y="193"/>
                </a:cubicBezTo>
                <a:cubicBezTo>
                  <a:pt x="293" y="194"/>
                  <a:pt x="300" y="201"/>
                  <a:pt x="300" y="201"/>
                </a:cubicBezTo>
                <a:close/>
                <a:moveTo>
                  <a:pt x="34" y="173"/>
                </a:moveTo>
                <a:cubicBezTo>
                  <a:pt x="0" y="173"/>
                  <a:pt x="0" y="173"/>
                  <a:pt x="0" y="173"/>
                </a:cubicBezTo>
                <a:cubicBezTo>
                  <a:pt x="0" y="240"/>
                  <a:pt x="0" y="240"/>
                  <a:pt x="0" y="240"/>
                </a:cubicBezTo>
                <a:cubicBezTo>
                  <a:pt x="34" y="240"/>
                  <a:pt x="34" y="240"/>
                  <a:pt x="34" y="240"/>
                </a:cubicBezTo>
                <a:cubicBezTo>
                  <a:pt x="37" y="240"/>
                  <a:pt x="39" y="238"/>
                  <a:pt x="39" y="235"/>
                </a:cubicBezTo>
                <a:cubicBezTo>
                  <a:pt x="39" y="177"/>
                  <a:pt x="39" y="177"/>
                  <a:pt x="39" y="177"/>
                </a:cubicBezTo>
                <a:cubicBezTo>
                  <a:pt x="39" y="175"/>
                  <a:pt x="37" y="173"/>
                  <a:pt x="34" y="173"/>
                </a:cubicBezTo>
                <a:close/>
                <a:moveTo>
                  <a:pt x="246" y="24"/>
                </a:moveTo>
                <a:cubicBezTo>
                  <a:pt x="246" y="147"/>
                  <a:pt x="246" y="147"/>
                  <a:pt x="246" y="147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23" y="122"/>
                  <a:pt x="123" y="122"/>
                  <a:pt x="123" y="122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9" y="0"/>
                  <a:pt x="99" y="0"/>
                  <a:pt x="99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221" y="24"/>
                  <a:pt x="221" y="24"/>
                  <a:pt x="221" y="24"/>
                </a:cubicBezTo>
                <a:lnTo>
                  <a:pt x="246" y="24"/>
                </a:lnTo>
                <a:close/>
                <a:moveTo>
                  <a:pt x="123" y="116"/>
                </a:moveTo>
                <a:cubicBezTo>
                  <a:pt x="123" y="24"/>
                  <a:pt x="123" y="24"/>
                  <a:pt x="123" y="24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215" y="6"/>
                  <a:pt x="215" y="6"/>
                  <a:pt x="215" y="6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116"/>
                  <a:pt x="105" y="116"/>
                  <a:pt x="105" y="116"/>
                </a:cubicBezTo>
                <a:lnTo>
                  <a:pt x="123" y="116"/>
                </a:lnTo>
                <a:close/>
                <a:moveTo>
                  <a:pt x="224" y="85"/>
                </a:moveTo>
                <a:cubicBezTo>
                  <a:pt x="183" y="56"/>
                  <a:pt x="183" y="56"/>
                  <a:pt x="183" y="56"/>
                </a:cubicBezTo>
                <a:cubicBezTo>
                  <a:pt x="183" y="76"/>
                  <a:pt x="183" y="76"/>
                  <a:pt x="183" y="76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5" y="94"/>
                  <a:pt x="145" y="94"/>
                  <a:pt x="145" y="94"/>
                </a:cubicBezTo>
                <a:cubicBezTo>
                  <a:pt x="183" y="94"/>
                  <a:pt x="183" y="94"/>
                  <a:pt x="183" y="94"/>
                </a:cubicBezTo>
                <a:cubicBezTo>
                  <a:pt x="183" y="115"/>
                  <a:pt x="183" y="115"/>
                  <a:pt x="183" y="115"/>
                </a:cubicBezTo>
                <a:lnTo>
                  <a:pt x="22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8342356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>
                <a:latin typeface="Times New Roman"/>
                <a:cs typeface="Times New Roman"/>
              </a:rPr>
              <a:t>Traditional Learning</a:t>
            </a:r>
            <a:endParaRPr lang="en-US" b="1" dirty="0"/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67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A398B2-5A34-1A4A-811E-F4027282568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38" y="357808"/>
            <a:ext cx="7594466" cy="5897218"/>
          </a:xfrm>
          <a:prstGeom prst="rect">
            <a:avLst/>
          </a:prstGeom>
        </p:spPr>
      </p:pic>
      <p:pic>
        <p:nvPicPr>
          <p:cNvPr id="5" name="Content Placeholder 3" descr="b_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r="4842"/>
          <a:stretch>
            <a:fillRect/>
          </a:stretch>
        </p:blipFill>
        <p:spPr>
          <a:xfrm>
            <a:off x="3185342" y="443427"/>
            <a:ext cx="4233684" cy="5825017"/>
          </a:xfrm>
          <a:prstGeom prst="rect">
            <a:avLst/>
          </a:prstGeom>
        </p:spPr>
      </p:pic>
      <p:pic>
        <p:nvPicPr>
          <p:cNvPr id="6" name="Picture 5" descr="sleepym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28" y="443426"/>
            <a:ext cx="3884034" cy="58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8276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>
                <a:latin typeface="Times New Roman"/>
                <a:cs typeface="Times New Roman"/>
              </a:rPr>
              <a:t>Blended Learning</a:t>
            </a:r>
            <a:endParaRPr lang="en-US" b="1" dirty="0"/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67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A398B2-5A34-1A4A-811E-F4027282568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85" y="378106"/>
            <a:ext cx="7605426" cy="5876920"/>
          </a:xfrm>
          <a:prstGeom prst="rect">
            <a:avLst/>
          </a:prstGeom>
        </p:spPr>
      </p:pic>
      <p:pic>
        <p:nvPicPr>
          <p:cNvPr id="5" name="Content Placeholder 3" descr="Orquesta-y-coro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 b="12390"/>
          <a:stretch>
            <a:fillRect/>
          </a:stretch>
        </p:blipFill>
        <p:spPr>
          <a:xfrm>
            <a:off x="3548230" y="463584"/>
            <a:ext cx="7721432" cy="57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7488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Blended Learning Definition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67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A398B2-5A34-1A4A-811E-F4027282568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743985" y="1974818"/>
            <a:ext cx="5526489" cy="309452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768044" y="1994973"/>
            <a:ext cx="5526489" cy="309452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7157" y="2942742"/>
            <a:ext cx="2257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Integration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6305" y="2499316"/>
            <a:ext cx="22579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Face-to-Face Learning Experiences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6725" y="2640406"/>
            <a:ext cx="35666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Online</a:t>
            </a:r>
          </a:p>
          <a:p>
            <a:r>
              <a:rPr lang="en-US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Learning Experiences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3147" y="5683927"/>
            <a:ext cx="268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(Do not exceed 35%) </a:t>
            </a:r>
          </a:p>
        </p:txBody>
      </p:sp>
    </p:spTree>
    <p:extLst>
      <p:ext uri="{BB962C8B-B14F-4D97-AF65-F5344CB8AC3E}">
        <p14:creationId xmlns:p14="http://schemas.microsoft.com/office/powerpoint/2010/main" val="75454619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Why Implement Blended Learning?</a:t>
            </a:r>
            <a:endParaRPr lang="en-US" dirty="0"/>
          </a:p>
        </p:txBody>
      </p:sp>
      <p:sp>
        <p:nvSpPr>
          <p:cNvPr id="39" name="Content Placeholder 1"/>
          <p:cNvSpPr txBox="1">
            <a:spLocks/>
          </p:cNvSpPr>
          <p:nvPr/>
        </p:nvSpPr>
        <p:spPr>
          <a:xfrm>
            <a:off x="3669192" y="1140816"/>
            <a:ext cx="8522807" cy="48320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0" rIns="0" bIns="0" rtlCol="0">
            <a:spAutoFit/>
          </a:bodyPr>
          <a:lstStyle>
            <a:lvl1pPr marL="27432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864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75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2296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728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11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3390" indent="-453390"/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Blended learning allows teachers and schools to 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address a variety of learning  styles </a:t>
            </a:r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with a variation of instructional methods (</a:t>
            </a:r>
            <a:r>
              <a:rPr lang="en-US" sz="2400" dirty="0" err="1">
                <a:latin typeface="Times New Roman"/>
                <a:ea typeface="ＭＳ Ｐゴシック" charset="0"/>
                <a:cs typeface="Times New Roman"/>
              </a:rPr>
              <a:t>Wiffin</a:t>
            </a:r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, 2002)</a:t>
            </a:r>
            <a:r>
              <a:rPr lang="en-US" sz="2400" dirty="0" smtClean="0">
                <a:latin typeface="Times New Roman"/>
                <a:ea typeface="ＭＳ Ｐゴシック" charset="0"/>
                <a:cs typeface="Times New Roman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  <a:p>
            <a:pPr marL="453390" indent="-453390"/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Blended learning frequently 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provides a higher level of interaction</a:t>
            </a:r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  than commonly experienced in face to face courses. (</a:t>
            </a:r>
            <a:r>
              <a:rPr lang="en-US" sz="2400" dirty="0" err="1">
                <a:latin typeface="Times New Roman"/>
                <a:ea typeface="ＭＳ Ｐゴシック" charset="0"/>
                <a:cs typeface="Times New Roman"/>
              </a:rPr>
              <a:t>Dziuban</a:t>
            </a:r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, Hartman, &amp;  </a:t>
            </a:r>
            <a:r>
              <a:rPr lang="en-US" sz="2400" dirty="0" err="1">
                <a:latin typeface="Times New Roman"/>
                <a:ea typeface="ＭＳ Ｐゴシック" charset="0"/>
                <a:cs typeface="Times New Roman"/>
              </a:rPr>
              <a:t>Moskal</a:t>
            </a:r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, 2004; </a:t>
            </a:r>
            <a:r>
              <a:rPr lang="en-US" sz="2400" dirty="0" err="1">
                <a:latin typeface="Times New Roman"/>
                <a:ea typeface="ＭＳ Ｐゴシック" charset="0"/>
                <a:cs typeface="Times New Roman"/>
              </a:rPr>
              <a:t>Waddoups</a:t>
            </a:r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 &amp; Howell, 2002; </a:t>
            </a:r>
            <a:r>
              <a:rPr lang="en-US" sz="2400" dirty="0" err="1">
                <a:latin typeface="Times New Roman"/>
                <a:ea typeface="ＭＳ Ｐゴシック" charset="0"/>
                <a:cs typeface="Times New Roman"/>
              </a:rPr>
              <a:t>Wingard</a:t>
            </a:r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, 2004). </a:t>
            </a:r>
            <a:endParaRPr lang="en-US" sz="2400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  <a:p>
            <a:pPr marL="453390" indent="-453390"/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Blended learning practices 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increase student motivation</a:t>
            </a:r>
            <a:r>
              <a:rPr lang="en-US" sz="2400" dirty="0" smtClean="0">
                <a:latin typeface="Times New Roman"/>
                <a:ea typeface="ＭＳ Ｐゴシック" charset="0"/>
                <a:cs typeface="Times New Roman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29321" y="463582"/>
            <a:ext cx="1176461" cy="5595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61586" y="586045"/>
            <a:ext cx="8261074" cy="327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/>
                <a:ea typeface="ＭＳ Ｐゴシック" charset="0"/>
                <a:cs typeface="Times New Roman"/>
              </a:rPr>
              <a:t>Why Implement Blended Learning?</a:t>
            </a:r>
            <a:endParaRPr lang="en-US" sz="28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Freeform 18"/>
          <p:cNvSpPr>
            <a:spLocks noEditPoints="1"/>
          </p:cNvSpPr>
          <p:nvPr/>
        </p:nvSpPr>
        <p:spPr bwMode="black">
          <a:xfrm>
            <a:off x="2861958" y="961841"/>
            <a:ext cx="455910" cy="594711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69125804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The Impact</a:t>
            </a:r>
            <a:r>
              <a:rPr lang="en-US" sz="2400" dirty="0">
                <a:latin typeface="Times New Roman"/>
                <a:cs typeface="Times New Roman"/>
              </a:rPr>
              <a:t> of B.L. on Student Performance</a:t>
            </a:r>
            <a:endParaRPr lang="en-US" dirty="0"/>
          </a:p>
        </p:txBody>
      </p:sp>
      <p:sp>
        <p:nvSpPr>
          <p:cNvPr id="39" name="Content Placeholder 1"/>
          <p:cNvSpPr txBox="1">
            <a:spLocks/>
          </p:cNvSpPr>
          <p:nvPr/>
        </p:nvSpPr>
        <p:spPr>
          <a:xfrm>
            <a:off x="3669192" y="1140816"/>
            <a:ext cx="7983518" cy="49613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0" rIns="0" bIns="0" rtlCol="0">
            <a:spAutoFit/>
          </a:bodyPr>
          <a:lstStyle>
            <a:lvl1pPr marL="27432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864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75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2296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728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74320" algn="l" defTabSz="914363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191CD"/>
              </a:buClr>
              <a:buSzPct val="100000"/>
              <a:buFont typeface="Segoe" charset="0"/>
              <a:buChar char="–"/>
              <a:defRPr sz="1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11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3390" indent="-453390">
              <a:lnSpc>
                <a:spcPct val="130000"/>
              </a:lnSpc>
            </a:pPr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Did the blended approach improve student learning</a:t>
            </a:r>
            <a:r>
              <a:rPr lang="en-US" sz="2400" dirty="0" smtClean="0">
                <a:latin typeface="Times New Roman"/>
                <a:ea typeface="ＭＳ Ｐゴシック" charset="0"/>
                <a:cs typeface="Times New Roman"/>
              </a:rPr>
              <a:t>?</a:t>
            </a:r>
            <a:endParaRPr lang="en-US" sz="2400" dirty="0">
              <a:latin typeface="Times New Roman"/>
              <a:cs typeface="Times New Roman"/>
            </a:endParaRPr>
          </a:p>
          <a:p>
            <a:pPr marL="453390" indent="-453390">
              <a:lnSpc>
                <a:spcPct val="130000"/>
              </a:lnSpc>
            </a:pPr>
            <a:r>
              <a:rPr lang="en-US" sz="2400" dirty="0">
                <a:latin typeface="Times New Roman"/>
                <a:ea typeface="Verdana"/>
                <a:cs typeface="Times New Roman"/>
              </a:rPr>
              <a:t>Did the students feel more prepared for in-class activities after learning </a:t>
            </a:r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the content online?</a:t>
            </a:r>
            <a:endParaRPr lang="en-US" sz="2400" dirty="0">
              <a:latin typeface="Times New Roman"/>
              <a:ea typeface="Verdana"/>
              <a:cs typeface="Times New Roman"/>
            </a:endParaRPr>
          </a:p>
          <a:p>
            <a:pPr marL="453390" indent="-453390">
              <a:lnSpc>
                <a:spcPct val="130000"/>
              </a:lnSpc>
            </a:pPr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Did the blended approach increase student participation during the F2F classes?</a:t>
            </a:r>
          </a:p>
          <a:p>
            <a:pPr marL="453390" indent="-453390">
              <a:lnSpc>
                <a:spcPct val="130000"/>
              </a:lnSpc>
            </a:pPr>
            <a:r>
              <a:rPr lang="en-US" sz="2400" dirty="0">
                <a:latin typeface="Times New Roman"/>
                <a:ea typeface="Verdana"/>
                <a:cs typeface="Times New Roman"/>
              </a:rPr>
              <a:t>Did the blended approach increase student interest in the material and overall satisfaction with course?</a:t>
            </a:r>
          </a:p>
          <a:p>
            <a:pPr marL="453390" indent="-453390" algn="ctr">
              <a:buNone/>
            </a:pPr>
            <a:r>
              <a:rPr lang="en-US" sz="1800" i="1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  <a:hlinkClick r:id="rId4"/>
              </a:rPr>
              <a:t>Kenney, J. &amp; Newcombe, E. (2011). "Adopting a Blended Learning approach: challenges encountered and lessons learned in an action research study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ea typeface="Verdana"/>
                <a:cs typeface="Times New Roman"/>
                <a:hlinkClick r:id="rId4"/>
              </a:rPr>
              <a:t>.”</a:t>
            </a:r>
            <a:endParaRPr lang="en-US" sz="1800" i="1" dirty="0">
              <a:solidFill>
                <a:srgbClr val="000000"/>
              </a:solidFill>
              <a:latin typeface="Times New Roman"/>
              <a:ea typeface="Verdana"/>
              <a:cs typeface="Times New Roman"/>
              <a:hlinkClick r:id="rId4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29321" y="463582"/>
            <a:ext cx="1176461" cy="5595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5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61586" y="586045"/>
            <a:ext cx="8261074" cy="327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/>
                <a:ea typeface="ＭＳ Ｐゴシック" charset="0"/>
                <a:cs typeface="Times New Roman"/>
              </a:rPr>
              <a:t>The Impact</a:t>
            </a:r>
            <a:r>
              <a:rPr lang="en-US" sz="2800" dirty="0">
                <a:latin typeface="Times New Roman"/>
                <a:cs typeface="Times New Roman"/>
              </a:rPr>
              <a:t> of B.L. on Student </a:t>
            </a:r>
            <a:r>
              <a:rPr lang="en-US" sz="2800" dirty="0" smtClean="0">
                <a:latin typeface="Times New Roman"/>
                <a:cs typeface="Times New Roman"/>
              </a:rPr>
              <a:t>Performance</a:t>
            </a:r>
            <a:endParaRPr lang="en-US" sz="28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Freeform 18"/>
          <p:cNvSpPr>
            <a:spLocks noEditPoints="1"/>
          </p:cNvSpPr>
          <p:nvPr/>
        </p:nvSpPr>
        <p:spPr bwMode="black">
          <a:xfrm>
            <a:off x="2861958" y="961841"/>
            <a:ext cx="455910" cy="594711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8329539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119270"/>
            <a:ext cx="9660835" cy="673873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endParaRPr lang="en-US" sz="2000" kern="800" dirty="0">
              <a:cs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0817"/>
            <a:ext cx="2438400" cy="2438400"/>
          </a:xfrm>
        </p:spPr>
        <p:txBody>
          <a:bodyPr/>
          <a:lstStyle/>
          <a:p>
            <a:pPr defTabSz="609570"/>
            <a:r>
              <a:rPr lang="en-US" sz="2800" dirty="0">
                <a:latin typeface="Times New Roman"/>
                <a:ea typeface="ＭＳ Ｐゴシック" charset="0"/>
                <a:cs typeface="Times New Roman"/>
              </a:rPr>
              <a:t>General student comments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2" y="231052"/>
            <a:ext cx="9143999" cy="13487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8493" y="1902608"/>
            <a:ext cx="9143999" cy="38631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842662" y="2983054"/>
            <a:ext cx="8938687" cy="6852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000" dirty="0" smtClean="0">
              <a:latin typeface="Times New Roman"/>
              <a:ea typeface="Verdana"/>
              <a:cs typeface="Times New Roman"/>
            </a:endParaRPr>
          </a:p>
          <a:p>
            <a:pPr algn="ctr" defTabSz="609570"/>
            <a:r>
              <a:rPr lang="en-US" sz="2000" dirty="0" smtClean="0">
                <a:latin typeface="Times New Roman"/>
                <a:ea typeface="Verdana"/>
                <a:cs typeface="Times New Roman"/>
              </a:rPr>
              <a:t>"</a:t>
            </a:r>
            <a:r>
              <a:rPr lang="en-US" sz="2000" i="1" dirty="0">
                <a:latin typeface="Times New Roman"/>
                <a:ea typeface="Verdana"/>
                <a:cs typeface="Times New Roman"/>
              </a:rPr>
              <a:t>I think it teaches responsibility and that we are not always going to be spoon-fed the </a:t>
            </a:r>
            <a:r>
              <a:rPr lang="en-US" sz="2000" i="1" dirty="0" smtClean="0">
                <a:latin typeface="Times New Roman"/>
                <a:ea typeface="Verdana"/>
                <a:cs typeface="Times New Roman"/>
              </a:rPr>
              <a:t>material</a:t>
            </a:r>
            <a:r>
              <a:rPr lang="en-US" sz="2000" dirty="0" smtClean="0">
                <a:latin typeface="Times New Roman"/>
                <a:ea typeface="Verdana"/>
                <a:cs typeface="Times New Roman"/>
              </a:rPr>
              <a:t>”</a:t>
            </a:r>
            <a:endParaRPr lang="en-US" sz="2000" dirty="0">
              <a:latin typeface="Times New Roman"/>
              <a:ea typeface="Verdana"/>
              <a:cs typeface="Times New Roman"/>
            </a:endParaRPr>
          </a:p>
          <a:p>
            <a:pPr algn="ctr" defTabSz="609570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844801" y="2046818"/>
            <a:ext cx="8947143" cy="6943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3390" indent="-453390"/>
            <a:r>
              <a:rPr lang="en-US" sz="2000" dirty="0">
                <a:latin typeface="Times New Roman"/>
                <a:ea typeface="Verdana"/>
                <a:cs typeface="Times New Roman"/>
              </a:rPr>
              <a:t>"</a:t>
            </a:r>
            <a:r>
              <a:rPr lang="en-US" sz="2000" i="1" dirty="0">
                <a:latin typeface="Times New Roman"/>
                <a:ea typeface="Verdana"/>
                <a:cs typeface="Times New Roman"/>
              </a:rPr>
              <a:t>I learned how to find out and interpret information on my own as well as take information from others</a:t>
            </a:r>
            <a:r>
              <a:rPr lang="en-US" sz="1200" dirty="0">
                <a:latin typeface="Times New Roman"/>
                <a:ea typeface="Verdana"/>
                <a:cs typeface="Times New Roman"/>
              </a:rPr>
              <a:t>"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721655" y="5744394"/>
            <a:ext cx="9170838" cy="9755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882937" y="5764550"/>
            <a:ext cx="8890736" cy="6046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3390" indent="-453390"/>
            <a:r>
              <a:rPr lang="en-US" sz="2000" dirty="0">
                <a:latin typeface="Times New Roman"/>
                <a:ea typeface="Verdana"/>
                <a:cs typeface="Times New Roman"/>
              </a:rPr>
              <a:t>"</a:t>
            </a:r>
            <a:r>
              <a:rPr lang="en-US" sz="2000" i="1" dirty="0">
                <a:latin typeface="Times New Roman"/>
                <a:ea typeface="Verdana"/>
                <a:cs typeface="Times New Roman"/>
              </a:rPr>
              <a:t>I thought it worked well, I was much more prepared for in-class discussion/participation</a:t>
            </a:r>
            <a:r>
              <a:rPr lang="en-US" sz="1200" dirty="0">
                <a:latin typeface="Times New Roman"/>
                <a:ea typeface="Verdana"/>
                <a:cs typeface="Times New Roman"/>
              </a:rPr>
              <a:t>"</a:t>
            </a:r>
          </a:p>
        </p:txBody>
      </p:sp>
      <p:sp>
        <p:nvSpPr>
          <p:cNvPr id="84" name="Up-Down Arrow 83"/>
          <p:cNvSpPr/>
          <p:nvPr/>
        </p:nvSpPr>
        <p:spPr>
          <a:xfrm>
            <a:off x="7216407" y="1579808"/>
            <a:ext cx="191199" cy="325193"/>
          </a:xfrm>
          <a:prstGeom prst="upDownArrow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846361" y="806232"/>
            <a:ext cx="8947143" cy="6006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2400" dirty="0">
                <a:latin typeface="Times New Roman"/>
                <a:ea typeface="ＭＳ Ｐゴシック" charset="0"/>
                <a:cs typeface="Times New Roman"/>
              </a:rPr>
              <a:t>General student comments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59606" y="4454425"/>
            <a:ext cx="8938687" cy="4635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3390" indent="-453390"/>
            <a:r>
              <a:rPr lang="en-US" sz="2000" dirty="0">
                <a:latin typeface="Times New Roman"/>
                <a:ea typeface="Verdana"/>
                <a:cs typeface="Times New Roman"/>
              </a:rPr>
              <a:t>"</a:t>
            </a:r>
            <a:r>
              <a:rPr lang="en-US" sz="2000" i="1" dirty="0">
                <a:latin typeface="Times New Roman"/>
                <a:ea typeface="Verdana"/>
                <a:cs typeface="Times New Roman"/>
              </a:rPr>
              <a:t>Improved my computer navigation skills</a:t>
            </a:r>
            <a:r>
              <a:rPr lang="en-US" sz="1200" dirty="0">
                <a:latin typeface="Times New Roman"/>
                <a:ea typeface="Verdana"/>
                <a:cs typeface="Times New Roman"/>
              </a:rPr>
              <a:t>"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61206" y="3849753"/>
            <a:ext cx="8938687" cy="4635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3390" indent="-453390"/>
            <a:r>
              <a:rPr lang="en-US" sz="2000" dirty="0">
                <a:latin typeface="Times New Roman"/>
                <a:ea typeface="Verdana"/>
                <a:cs typeface="Times New Roman"/>
              </a:rPr>
              <a:t>"</a:t>
            </a:r>
            <a:r>
              <a:rPr lang="en-US" sz="2000" i="1" dirty="0">
                <a:latin typeface="Times New Roman"/>
                <a:ea typeface="Verdana"/>
                <a:cs typeface="Times New Roman"/>
              </a:rPr>
              <a:t>Learned time management and self-study skills as a result</a:t>
            </a:r>
            <a:r>
              <a:rPr lang="en-US" sz="1200" dirty="0">
                <a:latin typeface="Times New Roman"/>
                <a:ea typeface="Verdana"/>
                <a:cs typeface="Times New Roman"/>
              </a:rPr>
              <a:t>"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42661" y="5059098"/>
            <a:ext cx="8938687" cy="5643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3390" indent="-453390"/>
            <a:r>
              <a:rPr lang="en-US" sz="2000" dirty="0">
                <a:latin typeface="Times New Roman"/>
                <a:ea typeface="Verdana"/>
                <a:cs typeface="Times New Roman"/>
              </a:rPr>
              <a:t>"</a:t>
            </a:r>
            <a:r>
              <a:rPr lang="en-US" sz="2000" i="1" dirty="0">
                <a:latin typeface="Times New Roman"/>
                <a:ea typeface="Verdana"/>
                <a:cs typeface="Times New Roman"/>
              </a:rPr>
              <a:t>It was a positive experience that I felt increased my knowledge of the area more than a traditional approach</a:t>
            </a:r>
            <a:r>
              <a:rPr lang="en-US" sz="2000" dirty="0">
                <a:latin typeface="Times New Roman"/>
                <a:ea typeface="Verdana"/>
                <a:cs typeface="Times New Roman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85030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ervices_theme_16x9_073012">
  <a:themeElements>
    <a:clrScheme name="Cool-Blue">
      <a:dk1>
        <a:srgbClr val="000000"/>
      </a:dk1>
      <a:lt1>
        <a:srgbClr val="FFFFFF"/>
      </a:lt1>
      <a:dk2>
        <a:srgbClr val="002050"/>
      </a:dk2>
      <a:lt2>
        <a:srgbClr val="FFFFFF"/>
      </a:lt2>
      <a:accent1>
        <a:srgbClr val="0A5BBA"/>
      </a:accent1>
      <a:accent2>
        <a:srgbClr val="15AEEF"/>
      </a:accent2>
      <a:accent3>
        <a:srgbClr val="0E715F"/>
      </a:accent3>
      <a:accent4>
        <a:srgbClr val="129038"/>
      </a:accent4>
      <a:accent5>
        <a:srgbClr val="0C6126"/>
      </a:accent5>
      <a:accent6>
        <a:srgbClr val="6EB005"/>
      </a:accent6>
      <a:hlink>
        <a:srgbClr val="540F67"/>
      </a:hlink>
      <a:folHlink>
        <a:srgbClr val="883884"/>
      </a:folHlink>
    </a:clrScheme>
    <a:fontScheme name="Segoe Regular Semibol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vert="horz" lIns="91440" tIns="45720" rIns="91440" bIns="45720" rtlCol="0" anchor="ctr" anchorCtr="0">
        <a:normAutofit/>
      </a:bodyPr>
      <a:lstStyle>
        <a:defPPr algn="ctr">
          <a:defRPr sz="2000" kern="800" dirty="0">
            <a:cs typeface="Segoe UI Light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E19904FB2FE044A4FB6A2EEE57CFAF" ma:contentTypeVersion="2" ma:contentTypeDescription="Create a new document." ma:contentTypeScope="" ma:versionID="acf21f84446a7dc2acb11548f9fbc3f9">
  <xsd:schema xmlns:xsd="http://www.w3.org/2001/XMLSchema" xmlns:xs="http://www.w3.org/2001/XMLSchema" xmlns:p="http://schemas.microsoft.com/office/2006/metadata/properties" xmlns:ns1="http://schemas.microsoft.com/sharepoint/v3" xmlns:ns2="4c854669-c37d-4e1c-9895-ff9cd39da670" targetNamespace="http://schemas.microsoft.com/office/2006/metadata/properties" ma:root="true" ma:fieldsID="4519fcf7d64c435de908c711c36dc4cd" ns1:_="" ns2:_="">
    <xsd:import namespace="http://schemas.microsoft.com/sharepoint/v3"/>
    <xsd:import namespace="4c854669-c37d-4e1c-9895-ff9cd39da67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54669-c37d-4e1c-9895-ff9cd39da6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159E900-24DE-40B2-AC78-25B3C4925F7C}"/>
</file>

<file path=customXml/itemProps2.xml><?xml version="1.0" encoding="utf-8"?>
<ds:datastoreItem xmlns:ds="http://schemas.openxmlformats.org/officeDocument/2006/customXml" ds:itemID="{76149EFE-8B28-4E6D-9BA2-44A8484F26D2}"/>
</file>

<file path=customXml/itemProps3.xml><?xml version="1.0" encoding="utf-8"?>
<ds:datastoreItem xmlns:ds="http://schemas.openxmlformats.org/officeDocument/2006/customXml" ds:itemID="{192CF5C9-EBDE-4A40-83B1-871C348BE6EE}"/>
</file>

<file path=docProps/app.xml><?xml version="1.0" encoding="utf-8"?>
<Properties xmlns="http://schemas.openxmlformats.org/officeDocument/2006/extended-properties" xmlns:vt="http://schemas.openxmlformats.org/officeDocument/2006/docPropsVTypes">
  <TotalTime>12443</TotalTime>
  <Words>2240</Words>
  <Application>Microsoft Macintosh PowerPoint</Application>
  <PresentationFormat>Custom</PresentationFormat>
  <Paragraphs>219</Paragraphs>
  <Slides>17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Services_theme_16x9_073012</vt:lpstr>
      <vt:lpstr>think-cell Slide</vt:lpstr>
      <vt:lpstr>BLENDED LEARNING AND ICT INTEGRATION IN HIGHER EDUCATION </vt:lpstr>
      <vt:lpstr>Agenda</vt:lpstr>
      <vt:lpstr> Blended Learning Definition </vt:lpstr>
      <vt:lpstr> Traditional Learning</vt:lpstr>
      <vt:lpstr> Blended Learning</vt:lpstr>
      <vt:lpstr> Blended Learning Definition </vt:lpstr>
      <vt:lpstr>Why Implement Blended Learning?</vt:lpstr>
      <vt:lpstr>The Impact of B.L. on Student Performance</vt:lpstr>
      <vt:lpstr>General student comments</vt:lpstr>
      <vt:lpstr>Establishing Blended Learning Course</vt:lpstr>
      <vt:lpstr>Establishing Blended Learning Course</vt:lpstr>
      <vt:lpstr>Establishing Blended Learning Course</vt:lpstr>
      <vt:lpstr>Establishing Blended Learning Course</vt:lpstr>
      <vt:lpstr>CLASSROOM / ONLINE</vt:lpstr>
      <vt:lpstr>ICT Integration in Higher Education  LMS</vt:lpstr>
      <vt:lpstr>ICT Integration in Higher Education 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</dc:title>
  <dc:creator>Dipraj Nandi</dc:creator>
  <cp:lastModifiedBy>MacBook Pro</cp:lastModifiedBy>
  <cp:revision>381</cp:revision>
  <dcterms:created xsi:type="dcterms:W3CDTF">2013-04-04T17:22:57Z</dcterms:created>
  <dcterms:modified xsi:type="dcterms:W3CDTF">2019-03-12T21:17:14Z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0x010100D2E19904FB2FE044A4FB6A2EEE57CFAF</vt:lpwstr>
  </property>
  <property fmtid="{D5CDD505-2E9C-101B-9397-08002B2CF9AE}" pid="3" name="IsMyDocuments">
    <vt:bool>true</vt:bool>
  </property>
</Properties>
</file>