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74" r:id="rId2"/>
    <p:sldId id="256" r:id="rId3"/>
    <p:sldId id="258" r:id="rId4"/>
    <p:sldId id="259" r:id="rId5"/>
    <p:sldId id="260" r:id="rId6"/>
    <p:sldId id="261" r:id="rId7"/>
    <p:sldId id="262" r:id="rId8"/>
    <p:sldId id="266" r:id="rId9"/>
    <p:sldId id="272" r:id="rId10"/>
    <p:sldId id="267" r:id="rId11"/>
    <p:sldId id="277" r:id="rId12"/>
    <p:sldId id="263" r:id="rId13"/>
    <p:sldId id="265" r:id="rId14"/>
    <p:sldId id="268" r:id="rId15"/>
    <p:sldId id="275" r:id="rId16"/>
    <p:sldId id="276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365BE-6A14-A14D-AD90-8A530D538C68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2DB6A-7AEE-8444-BF8D-81864BBBEA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5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093B70A-E5D0-5841-91C7-E2BDF9DCCC4C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2DB6A-7AEE-8444-BF8D-81864BBBEAD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45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2DB6A-7AEE-8444-BF8D-81864BBBEAD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71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2DB6A-7AEE-8444-BF8D-81864BBBEAD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71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F789-3483-EA49-81D8-27825591711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F16-BB87-B94C-96B1-BDD08FC18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1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F789-3483-EA49-81D8-27825591711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F16-BB87-B94C-96B1-BDD08FC18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F789-3483-EA49-81D8-27825591711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F16-BB87-B94C-96B1-BDD08FC18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5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F789-3483-EA49-81D8-27825591711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F16-BB87-B94C-96B1-BDD08FC18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0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F789-3483-EA49-81D8-27825591711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F16-BB87-B94C-96B1-BDD08FC18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1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F789-3483-EA49-81D8-27825591711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F16-BB87-B94C-96B1-BDD08FC18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8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F789-3483-EA49-81D8-27825591711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F16-BB87-B94C-96B1-BDD08FC18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7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F789-3483-EA49-81D8-27825591711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F16-BB87-B94C-96B1-BDD08FC18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8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F789-3483-EA49-81D8-27825591711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F16-BB87-B94C-96B1-BDD08FC18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3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F789-3483-EA49-81D8-27825591711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F16-BB87-B94C-96B1-BDD08FC18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1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6F789-3483-EA49-81D8-27825591711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AF16-BB87-B94C-96B1-BDD08FC180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1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6F789-3483-EA49-81D8-27825591711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AAF16-BB87-B94C-96B1-BDD08FC180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397625"/>
            <a:ext cx="9153525" cy="503238"/>
          </a:xfrm>
          <a:prstGeom prst="rect">
            <a:avLst/>
          </a:prstGeom>
          <a:solidFill>
            <a:srgbClr val="3232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TradeGothic BoldCondTwenty"/>
              <a:cs typeface="TradeGothic BoldCondTwenty"/>
            </a:endParaRPr>
          </a:p>
        </p:txBody>
      </p:sp>
    </p:spTree>
    <p:extLst>
      <p:ext uri="{BB962C8B-B14F-4D97-AF65-F5344CB8AC3E}">
        <p14:creationId xmlns:p14="http://schemas.microsoft.com/office/powerpoint/2010/main" val="39968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>
                <a:solidFill>
                  <a:srgbClr val="727272"/>
                </a:solidFill>
                <a:latin typeface="Arial" charset="0"/>
                <a:cs typeface="Arial" charset="0"/>
              </a:rPr>
              <a:t>Common </a:t>
            </a:r>
            <a:r>
              <a:rPr lang="en-US" b="1" dirty="0" smtClean="0">
                <a:solidFill>
                  <a:srgbClr val="727272"/>
                </a:solidFill>
                <a:latin typeface="Arial" charset="0"/>
                <a:cs typeface="Arial" charset="0"/>
              </a:rPr>
              <a:t>Pitch Deck Mistakes</a:t>
            </a:r>
            <a:br>
              <a:rPr lang="en-US" b="1" dirty="0" smtClean="0">
                <a:solidFill>
                  <a:srgbClr val="727272"/>
                </a:solidFill>
                <a:latin typeface="Arial" charset="0"/>
                <a:cs typeface="Arial" charset="0"/>
              </a:rPr>
            </a:br>
            <a:r>
              <a:rPr lang="en-US" sz="2200" b="1" i="1" dirty="0" smtClean="0">
                <a:solidFill>
                  <a:srgbClr val="727272"/>
                </a:solidFill>
                <a:latin typeface="Arial" charset="0"/>
                <a:cs typeface="Arial" charset="0"/>
              </a:rPr>
              <a:t>Adapted from </a:t>
            </a:r>
            <a:r>
              <a:rPr lang="en-US" sz="2200" b="1" i="1" dirty="0" err="1" smtClean="0">
                <a:solidFill>
                  <a:srgbClr val="727272"/>
                </a:solidFill>
                <a:latin typeface="Arial" charset="0"/>
                <a:cs typeface="Arial" charset="0"/>
              </a:rPr>
              <a:t>Crowdfunder.com</a:t>
            </a:r>
            <a:endParaRPr lang="en-US" sz="2200" b="1" dirty="0">
              <a:solidFill>
                <a:srgbClr val="727272"/>
              </a:solidFill>
              <a:latin typeface="Arial" charset="0"/>
              <a:cs typeface="Arial" charset="0"/>
            </a:endParaRPr>
          </a:p>
        </p:txBody>
      </p:sp>
      <p:sp>
        <p:nvSpPr>
          <p:cNvPr id="17410" name="TextBox 8"/>
          <p:cNvSpPr txBox="1">
            <a:spLocks noChangeArrowheads="1"/>
          </p:cNvSpPr>
          <p:nvPr/>
        </p:nvSpPr>
        <p:spPr bwMode="auto">
          <a:xfrm>
            <a:off x="1003300" y="1871139"/>
            <a:ext cx="75438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 smtClean="0">
                <a:latin typeface="Arial" charset="0"/>
                <a:cs typeface="Arial" charset="0"/>
              </a:rPr>
              <a:t>Your pitch deck represent your company, so design and presentation is important. </a:t>
            </a:r>
          </a:p>
          <a:p>
            <a:pPr eaLnBrk="1" hangingPunct="1"/>
            <a:endParaRPr lang="en-US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2000" dirty="0" smtClean="0">
                <a:latin typeface="Arial" charset="0"/>
                <a:cs typeface="Arial" charset="0"/>
              </a:rPr>
              <a:t>Too </a:t>
            </a:r>
            <a:r>
              <a:rPr lang="en-US" sz="2000" dirty="0">
                <a:latin typeface="Arial" charset="0"/>
                <a:cs typeface="Arial" charset="0"/>
              </a:rPr>
              <a:t>many </a:t>
            </a:r>
            <a:r>
              <a:rPr lang="en-US" sz="2000" dirty="0" smtClean="0">
                <a:latin typeface="Arial" charset="0"/>
                <a:cs typeface="Arial" charset="0"/>
              </a:rPr>
              <a:t>slides and </a:t>
            </a:r>
            <a:r>
              <a:rPr lang="en-US" sz="2000" dirty="0">
                <a:latin typeface="Arial" charset="0"/>
                <a:cs typeface="Arial" charset="0"/>
              </a:rPr>
              <a:t>too much </a:t>
            </a:r>
            <a:r>
              <a:rPr lang="en-US" sz="2000" dirty="0" smtClean="0">
                <a:latin typeface="Arial" charset="0"/>
                <a:cs typeface="Arial" charset="0"/>
              </a:rPr>
              <a:t>information or text on each slide.</a:t>
            </a:r>
            <a:endParaRPr lang="en-US" sz="2000" dirty="0">
              <a:latin typeface="Arial" charset="0"/>
              <a:cs typeface="Arial" charset="0"/>
            </a:endParaRPr>
          </a:p>
          <a:p>
            <a:pPr eaLnBrk="1" hangingPunct="1"/>
            <a:endParaRPr lang="en-US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2000" dirty="0" smtClean="0">
                <a:latin typeface="Arial" charset="0"/>
                <a:cs typeface="Arial" charset="0"/>
              </a:rPr>
              <a:t>Not giving competitors enough credit – we are smart people and can easily find out whether you have real competitors. </a:t>
            </a:r>
            <a:endParaRPr lang="en-US" sz="2000" dirty="0">
              <a:latin typeface="Arial" charset="0"/>
              <a:cs typeface="Arial" charset="0"/>
            </a:endParaRPr>
          </a:p>
          <a:p>
            <a:pPr eaLnBrk="1" hangingPunct="1"/>
            <a:endParaRPr lang="en-US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2000" dirty="0" smtClean="0">
                <a:latin typeface="Arial" charset="0"/>
                <a:cs typeface="Arial" charset="0"/>
              </a:rPr>
              <a:t>Bad assumptions – make sure you can back up all your assumptions with data or research.</a:t>
            </a:r>
            <a:endParaRPr lang="en-US" sz="2000" dirty="0">
              <a:latin typeface="Arial" charset="0"/>
              <a:cs typeface="Arial" charset="0"/>
            </a:endParaRPr>
          </a:p>
          <a:p>
            <a:pPr eaLnBrk="1" hangingPunct="1"/>
            <a:endParaRPr lang="en-US" sz="20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sz="2000" dirty="0" smtClean="0">
                <a:latin typeface="Arial" charset="0"/>
                <a:cs typeface="Arial" charset="0"/>
              </a:rPr>
              <a:t>DO NOT view this template as an exact formula – use these guidelines as a basic foundation and make sure to adjust everything to your own unique presentation.</a:t>
            </a:r>
            <a:endParaRPr lang="en-US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6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174"/>
            <a:ext cx="8229600" cy="1143000"/>
          </a:xfrm>
        </p:spPr>
        <p:txBody>
          <a:bodyPr/>
          <a:lstStyle/>
          <a:p>
            <a:r>
              <a:rPr lang="en-US" dirty="0" smtClean="0"/>
              <a:t>Business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List your revenue streams here and explain them</a:t>
            </a:r>
          </a:p>
          <a:p>
            <a:r>
              <a:rPr lang="en-US" dirty="0" smtClean="0"/>
              <a:t>Basically, how will you make money and how much do you think you will be able to make</a:t>
            </a:r>
          </a:p>
          <a:p>
            <a:r>
              <a:rPr lang="en-US" dirty="0" smtClean="0"/>
              <a:t>When you make assumptions, be sure to note them</a:t>
            </a:r>
          </a:p>
          <a:p>
            <a:r>
              <a:rPr lang="en-US" dirty="0" smtClean="0"/>
              <a:t>Give us your </a:t>
            </a:r>
            <a:r>
              <a:rPr lang="en-US" u="sng" dirty="0" smtClean="0"/>
              <a:t>prices</a:t>
            </a:r>
            <a:r>
              <a:rPr lang="en-US" dirty="0"/>
              <a:t> </a:t>
            </a:r>
            <a:r>
              <a:rPr lang="en-US" dirty="0" smtClean="0"/>
              <a:t>as well as your projected revenue</a:t>
            </a:r>
          </a:p>
          <a:p>
            <a:r>
              <a:rPr lang="en-US" dirty="0" smtClean="0"/>
              <a:t>If you have a subscription or </a:t>
            </a:r>
            <a:r>
              <a:rPr lang="en-US" dirty="0" err="1" smtClean="0"/>
              <a:t>freemium</a:t>
            </a:r>
            <a:r>
              <a:rPr lang="en-US" dirty="0" smtClean="0"/>
              <a:t> model, you should specify which features come with which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0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Traction/Achievements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</a:t>
            </a:r>
            <a:r>
              <a:rPr lang="en-US" dirty="0"/>
              <a:t>in any achievements (e.g. July 2015 - Won Second Place in MENA Pitch Competition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Number of viewers, users, and customers. </a:t>
            </a:r>
          </a:p>
          <a:p>
            <a:r>
              <a:rPr lang="en-US" dirty="0" smtClean="0"/>
              <a:t>Growth of engagement or revenue over weekly, monthly and etc. </a:t>
            </a:r>
            <a:endParaRPr lang="en-US" dirty="0"/>
          </a:p>
          <a:p>
            <a:r>
              <a:rPr lang="en-US" dirty="0"/>
              <a:t>The achievements you list on your timeline should be related to your product or company. Your </a:t>
            </a:r>
            <a:r>
              <a:rPr lang="en-US" i="1" dirty="0"/>
              <a:t>personal</a:t>
            </a:r>
            <a:r>
              <a:rPr lang="en-US" dirty="0"/>
              <a:t> achievements should go on the ‘Team’ slide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16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107"/>
            <a:ext cx="8229600" cy="1143000"/>
          </a:xfrm>
        </p:spPr>
        <p:txBody>
          <a:bodyPr/>
          <a:lstStyle/>
          <a:p>
            <a:r>
              <a:rPr lang="en-US" dirty="0" smtClean="0"/>
              <a:t>Competitive Landscape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945308"/>
              </p:ext>
            </p:extLst>
          </p:nvPr>
        </p:nvGraphicFramePr>
        <p:xfrm>
          <a:off x="457200" y="1397004"/>
          <a:ext cx="8229600" cy="4726940"/>
        </p:xfrm>
        <a:graphic>
          <a:graphicData uri="http://schemas.openxmlformats.org/drawingml/2006/table">
            <a:tbl>
              <a:tblPr firstRow="1" firstCol="1" bandCol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4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YOUR</a:t>
                      </a:r>
                      <a:r>
                        <a:rPr lang="en-US" sz="1600" baseline="0" dirty="0" smtClean="0"/>
                        <a:t> 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COMPETITOR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COMPETITOR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COMPETITOR 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COMPETITOR 4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r>
                        <a:rPr lang="en-US" baseline="0" dirty="0" smtClean="0"/>
                        <a:t> F</a:t>
                      </a:r>
                      <a:r>
                        <a:rPr lang="en-US" dirty="0" smtClean="0"/>
                        <a:t>EATURE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i="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35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✖</a:t>
                      </a:r>
                      <a:endParaRPr lang="en-US" sz="35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3500" dirty="0" smtClean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✖</a:t>
                      </a:r>
                      <a:endParaRPr lang="en-US" sz="35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✖</a:t>
                      </a:r>
                      <a:endParaRPr lang="en-US" sz="35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r>
                        <a:rPr lang="en-US" baseline="0" dirty="0" smtClean="0"/>
                        <a:t> F</a:t>
                      </a:r>
                      <a:r>
                        <a:rPr lang="en-US" dirty="0" smtClean="0"/>
                        <a:t>EATURE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3500" dirty="0" smtClean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b="0" i="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✖</a:t>
                      </a:r>
                      <a:endParaRPr lang="en-US" sz="35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✖</a:t>
                      </a:r>
                      <a:endParaRPr lang="en-US" sz="35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3500" dirty="0" smtClean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3500" dirty="0" smtClean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r>
                        <a:rPr lang="en-US" baseline="0" dirty="0" smtClean="0"/>
                        <a:t> FEATURE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3500" dirty="0" smtClean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✖</a:t>
                      </a:r>
                      <a:endParaRPr lang="en-US" sz="35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3500" dirty="0" smtClean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3500" dirty="0" smtClean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3500" dirty="0" smtClean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r>
                        <a:rPr lang="en-US" dirty="0" smtClean="0"/>
                        <a:t>KEY FEATURE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3500" dirty="0" smtClean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3500" dirty="0" smtClean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✖</a:t>
                      </a:r>
                      <a:endParaRPr lang="en-US" sz="35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✖</a:t>
                      </a:r>
                      <a:endParaRPr lang="en-US" sz="35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✖</a:t>
                      </a:r>
                      <a:endParaRPr lang="en-US" sz="35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r>
                        <a:rPr lang="en-US" dirty="0" smtClean="0"/>
                        <a:t>KEY FEATURE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3500" dirty="0" smtClean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3500" dirty="0" smtClean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3500" dirty="0" smtClean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008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✔</a:t>
                      </a:r>
                      <a:endParaRPr lang="en-US" sz="3500" dirty="0" smtClean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i="0" dirty="0" smtClean="0">
                          <a:solidFill>
                            <a:srgbClr val="FF0000"/>
                          </a:solidFill>
                          <a:latin typeface="Zapf Dingbats"/>
                          <a:ea typeface="Zapf Dingbats"/>
                          <a:cs typeface="Zapf Dingbats"/>
                        </a:rPr>
                        <a:t>✖</a:t>
                      </a:r>
                      <a:endParaRPr lang="en-US" sz="35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636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0"/>
            <a:ext cx="8229600" cy="1143000"/>
          </a:xfrm>
        </p:spPr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5329"/>
            <a:ext cx="8229600" cy="5127097"/>
          </a:xfrm>
        </p:spPr>
        <p:txBody>
          <a:bodyPr>
            <a:normAutofit/>
          </a:bodyPr>
          <a:lstStyle/>
          <a:p>
            <a:r>
              <a:rPr lang="en-US" dirty="0" smtClean="0"/>
              <a:t>List a timeline of the development of your product or company so far (e.g. June 2015 - Minimum Viable Product released)</a:t>
            </a:r>
            <a:endParaRPr lang="en-US" dirty="0"/>
          </a:p>
          <a:p>
            <a:r>
              <a:rPr lang="en-US" dirty="0" smtClean="0"/>
              <a:t>Include upcoming milestones you would like to reach (e.g. December 2016 - Release </a:t>
            </a:r>
            <a:r>
              <a:rPr lang="en-US" dirty="0"/>
              <a:t>f</a:t>
            </a:r>
            <a:r>
              <a:rPr lang="en-US" dirty="0" smtClean="0"/>
              <a:t>ull version of product)</a:t>
            </a:r>
            <a:endParaRPr lang="en-US" dirty="0"/>
          </a:p>
          <a:p>
            <a:r>
              <a:rPr lang="en-US" dirty="0" smtClean="0"/>
              <a:t>Include a 3 month plan on how you plan to execute.</a:t>
            </a:r>
          </a:p>
        </p:txBody>
      </p:sp>
    </p:spTree>
    <p:extLst>
      <p:ext uri="{BB962C8B-B14F-4D97-AF65-F5344CB8AC3E}">
        <p14:creationId xmlns:p14="http://schemas.microsoft.com/office/powerpoint/2010/main" val="238520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5620"/>
            <a:ext cx="8229600" cy="1143000"/>
          </a:xfrm>
        </p:spPr>
        <p:txBody>
          <a:bodyPr/>
          <a:lstStyle/>
          <a:p>
            <a:r>
              <a:rPr lang="en-US" dirty="0" smtClean="0"/>
              <a:t>Financials - First Three Months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902025"/>
              </p:ext>
            </p:extLst>
          </p:nvPr>
        </p:nvGraphicFramePr>
        <p:xfrm>
          <a:off x="528827" y="1011218"/>
          <a:ext cx="8157973" cy="5216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9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9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9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7833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Month 1</a:t>
                      </a:r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Month 2</a:t>
                      </a:r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Month 3</a:t>
                      </a:r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5665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Total Revenues – </a:t>
                      </a:r>
                      <a:r>
                        <a:rPr lang="en-US" sz="1300" b="1" dirty="0" smtClean="0"/>
                        <a:t>THE AMOUNT</a:t>
                      </a:r>
                      <a:r>
                        <a:rPr lang="en-US" sz="1300" b="1" baseline="0" dirty="0" smtClean="0"/>
                        <a:t> OF MONEY YOUR COMPANY IS MAKING</a:t>
                      </a:r>
                      <a:endParaRPr lang="en-US" sz="1300" b="1" dirty="0" smtClean="0"/>
                    </a:p>
                    <a:p>
                      <a:r>
                        <a:rPr lang="en-US" sz="1300" dirty="0" smtClean="0"/>
                        <a:t>      From Revenue</a:t>
                      </a:r>
                      <a:r>
                        <a:rPr lang="en-US" sz="1300" baseline="0" dirty="0" smtClean="0"/>
                        <a:t> Stream 1</a:t>
                      </a:r>
                    </a:p>
                    <a:p>
                      <a:r>
                        <a:rPr lang="en-US" sz="1300" dirty="0" smtClean="0"/>
                        <a:t>      From Revenue Stream 2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      From Revenue Stream 3</a:t>
                      </a:r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424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Cost of Sales – </a:t>
                      </a:r>
                      <a:r>
                        <a:rPr lang="en-US" sz="1300" b="1" dirty="0" smtClean="0"/>
                        <a:t>HOW MUCH</a:t>
                      </a:r>
                      <a:r>
                        <a:rPr lang="en-US" sz="1300" b="1" baseline="0" dirty="0" smtClean="0"/>
                        <a:t> IT COSTS TO PRODUCE YOUR PRODUCT/SERVICE</a:t>
                      </a:r>
                      <a:endParaRPr lang="en-US" sz="1300" b="1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666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Gross</a:t>
                      </a:r>
                      <a:r>
                        <a:rPr lang="en-US" sz="1300" baseline="0" dirty="0" smtClean="0"/>
                        <a:t> Profit – </a:t>
                      </a:r>
                      <a:r>
                        <a:rPr lang="en-US" sz="1300" b="1" baseline="0" dirty="0" smtClean="0"/>
                        <a:t>YOUR REVENUE MINUS YOUR COST OF SALES</a:t>
                      </a:r>
                      <a:endParaRPr lang="en-US" sz="1300" b="1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666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Gross Profit Margin – </a:t>
                      </a:r>
                      <a:r>
                        <a:rPr lang="en-US" sz="1300" b="1" dirty="0" smtClean="0"/>
                        <a:t>YOUR</a:t>
                      </a:r>
                      <a:r>
                        <a:rPr lang="en-US" sz="1300" b="1" baseline="0" dirty="0" smtClean="0"/>
                        <a:t> GROSS PROFIT DIVIDED BY YOUR REVENUE (%)</a:t>
                      </a:r>
                      <a:endParaRPr lang="en-US" sz="1300" b="1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4585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General</a:t>
                      </a:r>
                      <a:r>
                        <a:rPr lang="en-US" sz="1300" baseline="0" dirty="0" smtClean="0"/>
                        <a:t> and Administrative Expenses</a:t>
                      </a:r>
                    </a:p>
                    <a:p>
                      <a:r>
                        <a:rPr lang="en-US" sz="1300" baseline="0" dirty="0" smtClean="0"/>
                        <a:t>     Salaries</a:t>
                      </a:r>
                    </a:p>
                    <a:p>
                      <a:r>
                        <a:rPr lang="en-US" sz="1300" baseline="0" dirty="0" smtClean="0"/>
                        <a:t>     Website</a:t>
                      </a:r>
                    </a:p>
                    <a:p>
                      <a:r>
                        <a:rPr lang="en-US" sz="1300" baseline="0" dirty="0" smtClean="0"/>
                        <a:t>     Marketing</a:t>
                      </a:r>
                    </a:p>
                    <a:p>
                      <a:r>
                        <a:rPr lang="en-US" sz="1300" baseline="0" dirty="0" smtClean="0"/>
                        <a:t>     Rent</a:t>
                      </a:r>
                    </a:p>
                    <a:p>
                      <a:r>
                        <a:rPr lang="en-US" sz="1300" baseline="0" dirty="0" smtClean="0"/>
                        <a:t>     Other</a:t>
                      </a:r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257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Net Profit – </a:t>
                      </a:r>
                      <a:r>
                        <a:rPr lang="en-US" sz="1300" b="1" dirty="0" smtClean="0"/>
                        <a:t>YOUR GROSS PROFIT MINUS</a:t>
                      </a:r>
                      <a:r>
                        <a:rPr lang="en-US" sz="1300" b="1" baseline="0" dirty="0" smtClean="0"/>
                        <a:t> YOUR GENERAL AND ADMINISTRATIVE EXPENSES</a:t>
                      </a:r>
                      <a:endParaRPr lang="en-US" sz="1300" b="1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6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Net Profit Margin -  </a:t>
                      </a:r>
                      <a:r>
                        <a:rPr lang="en-US" sz="1300" b="1" dirty="0" smtClean="0"/>
                        <a:t>YOUR</a:t>
                      </a:r>
                      <a:r>
                        <a:rPr lang="en-US" sz="1300" b="1" baseline="0" dirty="0" smtClean="0"/>
                        <a:t> NET PROFIT DIVIDED BY YOUR REVENUE (%)</a:t>
                      </a:r>
                      <a:endParaRPr lang="en-US" sz="1300" b="1" dirty="0" smtClean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13467" y="-1049867"/>
            <a:ext cx="5672666" cy="10498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MAKE SURE TO ROUND TO THE NEAREST JD, LIST THE CURRENCY (JD VS. USD), AND EXPLAIN ANY LARGE JUMPS IN REVENUE /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9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5620"/>
            <a:ext cx="8229600" cy="1143000"/>
          </a:xfrm>
        </p:spPr>
        <p:txBody>
          <a:bodyPr/>
          <a:lstStyle/>
          <a:p>
            <a:r>
              <a:rPr lang="en-US" dirty="0" smtClean="0"/>
              <a:t>Financials – First four Years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464988"/>
              </p:ext>
            </p:extLst>
          </p:nvPr>
        </p:nvGraphicFramePr>
        <p:xfrm>
          <a:off x="1" y="977380"/>
          <a:ext cx="7884406" cy="5250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5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5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86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581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Year 1</a:t>
                      </a:r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Year 2</a:t>
                      </a:r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Year 3</a:t>
                      </a:r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059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Total Revenues – </a:t>
                      </a:r>
                      <a:r>
                        <a:rPr lang="en-US" sz="1300" b="1" dirty="0" smtClean="0"/>
                        <a:t>THE AMOUNT</a:t>
                      </a:r>
                      <a:r>
                        <a:rPr lang="en-US" sz="1300" b="1" baseline="0" dirty="0" smtClean="0"/>
                        <a:t> OF MONEY YOUR COMPANY IS MAKING</a:t>
                      </a:r>
                      <a:endParaRPr lang="en-US" sz="1300" b="1" dirty="0" smtClean="0"/>
                    </a:p>
                    <a:p>
                      <a:r>
                        <a:rPr lang="en-US" sz="1300" dirty="0" smtClean="0"/>
                        <a:t>      From Revenue</a:t>
                      </a:r>
                      <a:r>
                        <a:rPr lang="en-US" sz="1300" baseline="0" dirty="0" smtClean="0"/>
                        <a:t> Stream 1</a:t>
                      </a:r>
                    </a:p>
                    <a:p>
                      <a:r>
                        <a:rPr lang="en-US" sz="1300" dirty="0" smtClean="0"/>
                        <a:t>      From Revenue Stream 2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      From Revenue Stream 3</a:t>
                      </a:r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339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Cost of Sales – </a:t>
                      </a:r>
                      <a:r>
                        <a:rPr lang="en-US" sz="1300" b="1" dirty="0" smtClean="0"/>
                        <a:t>HOW MUCH</a:t>
                      </a:r>
                      <a:r>
                        <a:rPr lang="en-US" sz="1300" b="1" baseline="0" dirty="0" smtClean="0"/>
                        <a:t> IT COSTS TO PRODUCE YOUR PRODUCT/SERVICE</a:t>
                      </a:r>
                      <a:endParaRPr lang="en-US" sz="1300" b="1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843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Gross</a:t>
                      </a:r>
                      <a:r>
                        <a:rPr lang="en-US" sz="1300" baseline="0" dirty="0" smtClean="0"/>
                        <a:t> Profit – </a:t>
                      </a:r>
                      <a:r>
                        <a:rPr lang="en-US" sz="1300" b="1" baseline="0" dirty="0" smtClean="0"/>
                        <a:t>YOUR REVENUE MINUS YOUR COST OF SALES</a:t>
                      </a:r>
                      <a:endParaRPr lang="en-US" sz="1300" b="1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843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Gross Profit Margin – </a:t>
                      </a:r>
                      <a:r>
                        <a:rPr lang="en-US" sz="1300" b="1" dirty="0" smtClean="0"/>
                        <a:t>YOUR</a:t>
                      </a:r>
                      <a:r>
                        <a:rPr lang="en-US" sz="1300" b="1" baseline="0" dirty="0" smtClean="0"/>
                        <a:t> GROSS PROFIT DIVIDED BY YOUR REVENUE (%)</a:t>
                      </a:r>
                      <a:endParaRPr lang="en-US" sz="1300" b="1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3697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General</a:t>
                      </a:r>
                      <a:r>
                        <a:rPr lang="en-US" sz="1300" baseline="0" dirty="0" smtClean="0"/>
                        <a:t> and Administrative Expenses</a:t>
                      </a:r>
                    </a:p>
                    <a:p>
                      <a:r>
                        <a:rPr lang="en-US" sz="1300" baseline="0" dirty="0" smtClean="0"/>
                        <a:t>     Salaries</a:t>
                      </a:r>
                    </a:p>
                    <a:p>
                      <a:r>
                        <a:rPr lang="en-US" sz="1300" baseline="0" dirty="0" smtClean="0"/>
                        <a:t>     Website</a:t>
                      </a:r>
                    </a:p>
                    <a:p>
                      <a:r>
                        <a:rPr lang="en-US" sz="1300" baseline="0" dirty="0" smtClean="0"/>
                        <a:t>     Marketing</a:t>
                      </a:r>
                    </a:p>
                    <a:p>
                      <a:r>
                        <a:rPr lang="en-US" sz="1300" baseline="0" dirty="0" smtClean="0"/>
                        <a:t>     Rent</a:t>
                      </a:r>
                    </a:p>
                    <a:p>
                      <a:r>
                        <a:rPr lang="en-US" sz="1300" baseline="0" dirty="0" smtClean="0"/>
                        <a:t>     Other</a:t>
                      </a:r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843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Net Profit – </a:t>
                      </a:r>
                      <a:r>
                        <a:rPr lang="en-US" sz="1300" b="1" dirty="0" smtClean="0"/>
                        <a:t>YOUR GROSS PROFIT MINUS</a:t>
                      </a:r>
                      <a:r>
                        <a:rPr lang="en-US" sz="1300" b="1" baseline="0" dirty="0" smtClean="0"/>
                        <a:t> YOUR GENERAL AND ADMINISTRATIVE EXPENSES</a:t>
                      </a:r>
                      <a:endParaRPr lang="en-US" sz="1300" b="1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84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/>
                        <a:t>Net Profit Margin -  </a:t>
                      </a:r>
                      <a:r>
                        <a:rPr lang="en-US" sz="1300" b="1" dirty="0" smtClean="0"/>
                        <a:t>YOUR</a:t>
                      </a:r>
                      <a:r>
                        <a:rPr lang="en-US" sz="1300" b="1" baseline="0" dirty="0" smtClean="0"/>
                        <a:t> NET PROFIT DIVIDED BY YOUR REVENUE (%)</a:t>
                      </a:r>
                      <a:endParaRPr lang="en-US" sz="1300" b="1" dirty="0" smtClean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41762" marR="41762" marT="20881" marB="2088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13467" y="-1049867"/>
            <a:ext cx="5672666" cy="10498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MAKE SURE TO ROUND TO THE NEAREST JD, LIST THE CURRENCY (JD VS. USD), AND EXPLAIN ANY LARGE JUMPS IN REVENUE / EXPENSES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633368"/>
              </p:ext>
            </p:extLst>
          </p:nvPr>
        </p:nvGraphicFramePr>
        <p:xfrm>
          <a:off x="7884407" y="977382"/>
          <a:ext cx="1259594" cy="5266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576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Year 4</a:t>
                      </a:r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443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593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048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048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2630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556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547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41762" marR="41762" marT="20881" marB="2088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11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Financials- For the first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attach an excel sheet of a detailed projected income statement for the first year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325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here the funding required for the first three months (e.g. 11,000 JD for the first three months)</a:t>
            </a:r>
          </a:p>
          <a:p>
            <a:r>
              <a:rPr lang="en-US" dirty="0" smtClean="0"/>
              <a:t>Explain what it will be used for </a:t>
            </a:r>
          </a:p>
          <a:p>
            <a:r>
              <a:rPr lang="en-US" dirty="0" smtClean="0"/>
              <a:t>List the milestones you hope to achieve in this period with these funds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0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Arial"/>
                <a:cs typeface="Arial"/>
              </a:rPr>
              <a:t>Your Company Name</a:t>
            </a:r>
            <a:br>
              <a:rPr lang="en-US" b="1" dirty="0" smtClean="0">
                <a:latin typeface="Arial"/>
                <a:cs typeface="Arial"/>
              </a:rPr>
            </a:br>
            <a:r>
              <a:rPr lang="en-US" b="1" dirty="0" smtClean="0">
                <a:latin typeface="Arial"/>
                <a:cs typeface="Arial"/>
              </a:rPr>
              <a:t>Your Company Logo</a:t>
            </a:r>
          </a:p>
          <a:p>
            <a:r>
              <a:rPr lang="en-US" sz="3000" b="1" i="1" dirty="0" smtClean="0">
                <a:latin typeface="Arial"/>
                <a:cs typeface="Arial"/>
              </a:rPr>
              <a:t>“Your Company Slogan”</a:t>
            </a:r>
            <a:endParaRPr lang="en-US" sz="3000" b="1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899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Your Company Name</a:t>
            </a:r>
            <a:b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Your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Company Logo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911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 description of your company</a:t>
            </a:r>
          </a:p>
          <a:p>
            <a:r>
              <a:rPr lang="en-US" dirty="0" smtClean="0"/>
              <a:t>What is your product?</a:t>
            </a:r>
          </a:p>
          <a:p>
            <a:r>
              <a:rPr lang="en-US" dirty="0" smtClean="0"/>
              <a:t>Have you launched yet?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Describe your business in a 140 characters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28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51738"/>
            <a:ext cx="4040188" cy="639762"/>
          </a:xfrm>
        </p:spPr>
        <p:txBody>
          <a:bodyPr/>
          <a:lstStyle/>
          <a:p>
            <a:r>
              <a:rPr lang="en-US" dirty="0" smtClean="0"/>
              <a:t>Your Name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291500"/>
            <a:ext cx="4040188" cy="2147513"/>
          </a:xfrm>
        </p:spPr>
        <p:txBody>
          <a:bodyPr/>
          <a:lstStyle/>
          <a:p>
            <a:r>
              <a:rPr lang="en-US" dirty="0" smtClean="0"/>
              <a:t>Your role in the company</a:t>
            </a:r>
          </a:p>
          <a:p>
            <a:r>
              <a:rPr lang="en-US" dirty="0" smtClean="0"/>
              <a:t>Your work experience</a:t>
            </a:r>
          </a:p>
          <a:p>
            <a:r>
              <a:rPr lang="en-US" dirty="0" smtClean="0"/>
              <a:t>Your education</a:t>
            </a:r>
          </a:p>
          <a:p>
            <a:r>
              <a:rPr lang="en-US" dirty="0" smtClean="0"/>
              <a:t>Your achievements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3651738"/>
            <a:ext cx="4041775" cy="639762"/>
          </a:xfrm>
        </p:spPr>
        <p:txBody>
          <a:bodyPr/>
          <a:lstStyle/>
          <a:p>
            <a:r>
              <a:rPr lang="en-US" dirty="0" smtClean="0"/>
              <a:t>Co-Founder’s Name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4291500"/>
            <a:ext cx="4041775" cy="2147513"/>
          </a:xfrm>
        </p:spPr>
        <p:txBody>
          <a:bodyPr/>
          <a:lstStyle/>
          <a:p>
            <a:r>
              <a:rPr lang="en-US" dirty="0" smtClean="0"/>
              <a:t>Your role in the company</a:t>
            </a:r>
          </a:p>
          <a:p>
            <a:r>
              <a:rPr lang="en-US" dirty="0" smtClean="0"/>
              <a:t>Your work experience</a:t>
            </a:r>
          </a:p>
          <a:p>
            <a:r>
              <a:rPr lang="en-US" dirty="0" smtClean="0"/>
              <a:t>Your education</a:t>
            </a:r>
          </a:p>
          <a:p>
            <a:r>
              <a:rPr lang="en-US" dirty="0" smtClean="0"/>
              <a:t>Your achievements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47987" y="1535112"/>
            <a:ext cx="1986280" cy="211662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000" dirty="0" smtClean="0"/>
              <a:t>PHOTO OF YOU</a:t>
            </a:r>
            <a:endParaRPr lang="en-US" sz="3000" dirty="0"/>
          </a:p>
        </p:txBody>
      </p:sp>
      <p:sp>
        <p:nvSpPr>
          <p:cNvPr id="8" name="Rectangle 7"/>
          <p:cNvSpPr/>
          <p:nvPr/>
        </p:nvSpPr>
        <p:spPr>
          <a:xfrm>
            <a:off x="5667587" y="1535112"/>
            <a:ext cx="1986280" cy="2116625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000" dirty="0" smtClean="0"/>
              <a:t>PHOTO OF YOUR CO-FOUNDER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6838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current problem that your target market is facing? </a:t>
            </a:r>
          </a:p>
          <a:p>
            <a:r>
              <a:rPr lang="en-US" dirty="0" smtClean="0"/>
              <a:t>Be specific and try to identify what exactly are the ‘pain points’ being experienced</a:t>
            </a:r>
          </a:p>
          <a:p>
            <a:r>
              <a:rPr lang="en-US" dirty="0" smtClean="0"/>
              <a:t>Make sure that the ‘pain points’ you are solving are ones that your competitors are not directly addressing, or are not adequately addressing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93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your solution?</a:t>
            </a:r>
          </a:p>
          <a:p>
            <a:r>
              <a:rPr lang="en-US" dirty="0" smtClean="0"/>
              <a:t>How is you company directly addressing ALL of the ‘pain points’ you mentioned in the previous slide?</a:t>
            </a:r>
          </a:p>
          <a:p>
            <a:r>
              <a:rPr lang="en-US" dirty="0" smtClean="0"/>
              <a:t>How is this solution unique and different from any other solution</a:t>
            </a:r>
          </a:p>
          <a:p>
            <a:r>
              <a:rPr lang="en-US" dirty="0" smtClean="0"/>
              <a:t>Clearly differentiating your solution from an alternative is </a:t>
            </a:r>
            <a:r>
              <a:rPr lang="en-US" i="1" dirty="0" smtClean="0"/>
              <a:t>key</a:t>
            </a:r>
            <a:r>
              <a:rPr lang="en-US" dirty="0" smtClean="0"/>
              <a:t> to a successful pitch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06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43"/>
            <a:ext cx="8229600" cy="1143000"/>
          </a:xfrm>
        </p:spPr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7333" y="1163643"/>
            <a:ext cx="7755467" cy="49106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ADD IN ANY EXISTING PICTURES OR VIDEO OF YOUR PRODUCT HERE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0409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15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Market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44"/>
            <a:ext cx="8229600" cy="511862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On this slide you need to address two major points:</a:t>
            </a:r>
          </a:p>
          <a:p>
            <a:pPr lvl="1"/>
            <a:r>
              <a:rPr lang="en-US" dirty="0" smtClean="0"/>
              <a:t>What is the overall market size that your product/company hopes to capture? </a:t>
            </a:r>
          </a:p>
          <a:p>
            <a:pPr lvl="1"/>
            <a:r>
              <a:rPr lang="en-US" dirty="0" smtClean="0"/>
              <a:t>How do you position your company within the market ? </a:t>
            </a:r>
          </a:p>
          <a:p>
            <a:pPr lvl="1"/>
            <a:r>
              <a:rPr lang="en-US" dirty="0" smtClean="0"/>
              <a:t>How much are people or business currently spending in the market ?  </a:t>
            </a:r>
          </a:p>
          <a:p>
            <a:pPr lvl="1"/>
            <a:endParaRPr lang="en-US" dirty="0" smtClean="0"/>
          </a:p>
          <a:p>
            <a:pPr lvl="3"/>
            <a:r>
              <a:rPr lang="en-US" dirty="0" smtClean="0"/>
              <a:t>Who are your target customers? </a:t>
            </a:r>
          </a:p>
          <a:p>
            <a:pPr lvl="4"/>
            <a:r>
              <a:rPr lang="en-US" dirty="0" smtClean="0"/>
              <a:t>What demographic are you trying to reach? You can narrow it down by age, gender, location, income level, interest, etc.</a:t>
            </a:r>
          </a:p>
          <a:p>
            <a:pPr lvl="4"/>
            <a:r>
              <a:rPr lang="en-US" dirty="0" smtClean="0"/>
              <a:t>How many customers do you have? How many could you reach?</a:t>
            </a:r>
          </a:p>
          <a:p>
            <a:pPr lvl="4"/>
            <a:r>
              <a:rPr lang="en-US" dirty="0" smtClean="0"/>
              <a:t>How much can/would they pay for your product or service?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95197" y="5862135"/>
            <a:ext cx="8528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forecast the size of your market use the bottom up approach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8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and Growth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your marketing strategy?</a:t>
            </a:r>
          </a:p>
          <a:p>
            <a:r>
              <a:rPr lang="en-US" dirty="0" smtClean="0"/>
              <a:t>How will you reach and encourage people to join your service/platform/product? </a:t>
            </a:r>
          </a:p>
          <a:p>
            <a:r>
              <a:rPr lang="en-US" dirty="0" smtClean="0"/>
              <a:t>How do you plan to expand beyond your initial target customers?</a:t>
            </a:r>
          </a:p>
        </p:txBody>
      </p:sp>
    </p:spTree>
    <p:extLst>
      <p:ext uri="{BB962C8B-B14F-4D97-AF65-F5344CB8AC3E}">
        <p14:creationId xmlns:p14="http://schemas.microsoft.com/office/powerpoint/2010/main" val="321885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38D8DF22D4F24884536D2FB999015A" ma:contentTypeVersion="8" ma:contentTypeDescription="Create a new document." ma:contentTypeScope="" ma:versionID="49e1fb6743bb12200722471675000c2e">
  <xsd:schema xmlns:xsd="http://www.w3.org/2001/XMLSchema" xmlns:xs="http://www.w3.org/2001/XMLSchema" xmlns:p="http://schemas.microsoft.com/office/2006/metadata/properties" xmlns:ns2="86d02f61-9bf3-4677-ac5b-c56268465119" xmlns:ns3="452fa60a-2d5b-47ee-9e9c-ba815f5d3a2d" targetNamespace="http://schemas.microsoft.com/office/2006/metadata/properties" ma:root="true" ma:fieldsID="09f387f55199d8de2d0367e7cc12d053" ns2:_="" ns3:_="">
    <xsd:import namespace="86d02f61-9bf3-4677-ac5b-c56268465119"/>
    <xsd:import namespace="452fa60a-2d5b-47ee-9e9c-ba815f5d3a2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Form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d02f61-9bf3-4677-ac5b-c5626846511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2fa60a-2d5b-47ee-9e9c-ba815f5d3a2d" elementFormDefault="qualified">
    <xsd:import namespace="http://schemas.microsoft.com/office/2006/documentManagement/types"/>
    <xsd:import namespace="http://schemas.microsoft.com/office/infopath/2007/PartnerControls"/>
    <xsd:element name="FormType" ma:index="11" nillable="true" ma:displayName="FormType" ma:default="طلاب" ma:format="Dropdown" ma:internalName="FormType">
      <xsd:simpleType>
        <xsd:restriction base="dms:Choice">
          <xsd:enumeration value="طلاب"/>
          <xsd:enumeration value="موظفين"/>
          <xsd:enumeration value="أخرى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mType xmlns="452fa60a-2d5b-47ee-9e9c-ba815f5d3a2d">طلاب</FormType>
    <_dlc_DocId xmlns="86d02f61-9bf3-4677-ac5b-c56268465119">MMYJ3KZC5XHV-1025797190-11</_dlc_DocId>
    <_dlc_DocIdUrl xmlns="86d02f61-9bf3-4677-ac5b-c56268465119">
      <Url>http://centers.ju.edu.jo/ar/ujic/_layouts/DocIdRedir.aspx?ID=MMYJ3KZC5XHV-1025797190-11</Url>
      <Description>MMYJ3KZC5XHV-1025797190-11</Description>
    </_dlc_DocIdUrl>
  </documentManagement>
</p:properties>
</file>

<file path=customXml/itemProps1.xml><?xml version="1.0" encoding="utf-8"?>
<ds:datastoreItem xmlns:ds="http://schemas.openxmlformats.org/officeDocument/2006/customXml" ds:itemID="{EF406644-4659-4D48-A063-E49B62CF62C8}"/>
</file>

<file path=customXml/itemProps2.xml><?xml version="1.0" encoding="utf-8"?>
<ds:datastoreItem xmlns:ds="http://schemas.openxmlformats.org/officeDocument/2006/customXml" ds:itemID="{460B0C0A-611E-4801-8DB0-3D575B8986F5}"/>
</file>

<file path=customXml/itemProps3.xml><?xml version="1.0" encoding="utf-8"?>
<ds:datastoreItem xmlns:ds="http://schemas.openxmlformats.org/officeDocument/2006/customXml" ds:itemID="{E293531A-39D4-4DD2-9830-F8DBB69B6289}"/>
</file>

<file path=customXml/itemProps4.xml><?xml version="1.0" encoding="utf-8"?>
<ds:datastoreItem xmlns:ds="http://schemas.openxmlformats.org/officeDocument/2006/customXml" ds:itemID="{7411823F-16A1-47B1-9C7C-A86E0C5F2809}"/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1014</Words>
  <Application>Microsoft Office PowerPoint</Application>
  <PresentationFormat>On-screen Show (4:3)</PresentationFormat>
  <Paragraphs>161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ＭＳ Ｐゴシック</vt:lpstr>
      <vt:lpstr>Arial</vt:lpstr>
      <vt:lpstr>Calibri</vt:lpstr>
      <vt:lpstr>TradeGothic BoldCondTwenty</vt:lpstr>
      <vt:lpstr>Zapf Dingbats</vt:lpstr>
      <vt:lpstr>Office Theme</vt:lpstr>
      <vt:lpstr>Common Pitch Deck Mistakes Adapted from Crowdfunder.com</vt:lpstr>
      <vt:lpstr>Your Company Name Your Company Logo</vt:lpstr>
      <vt:lpstr>Overview</vt:lpstr>
      <vt:lpstr>Team</vt:lpstr>
      <vt:lpstr>The Problem</vt:lpstr>
      <vt:lpstr>The Solution</vt:lpstr>
      <vt:lpstr>Demo</vt:lpstr>
      <vt:lpstr>Market Opportunity</vt:lpstr>
      <vt:lpstr>Marketing and Growth Strategy</vt:lpstr>
      <vt:lpstr>Business Model</vt:lpstr>
      <vt:lpstr>Traction/Achievements </vt:lpstr>
      <vt:lpstr>Competitive Landscape</vt:lpstr>
      <vt:lpstr>Roadmap</vt:lpstr>
      <vt:lpstr>Financials - First Three Months</vt:lpstr>
      <vt:lpstr>Financials – First four Years</vt:lpstr>
      <vt:lpstr>Financials- For the first Year</vt:lpstr>
      <vt:lpstr>The Ask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نموذج العرض التقديمي</dc:title>
  <dc:creator>Cason Crane</dc:creator>
  <cp:lastModifiedBy>Jehad Bahlool</cp:lastModifiedBy>
  <cp:revision>19</cp:revision>
  <dcterms:created xsi:type="dcterms:W3CDTF">2015-06-30T11:55:08Z</dcterms:created>
  <dcterms:modified xsi:type="dcterms:W3CDTF">2020-11-19T10:34:33Z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0x0101001338D8DF22D4F24884536D2FB999015A</vt:lpwstr>
  </property>
  <property fmtid="{D5CDD505-2E9C-101B-9397-08002B2CF9AE}" pid="3" name="_dlc_DocIdItemGuid">
    <vt:lpwstr>7692e30e-8681-49e3-91b9-cf57f31c08ed</vt:lpwstr>
  </property>
</Properties>
</file>